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99" r:id="rId3"/>
    <p:sldId id="258" r:id="rId4"/>
    <p:sldId id="259" r:id="rId5"/>
    <p:sldId id="260" r:id="rId6"/>
    <p:sldId id="295" r:id="rId7"/>
    <p:sldId id="296" r:id="rId8"/>
    <p:sldId id="263" r:id="rId9"/>
    <p:sldId id="298" r:id="rId10"/>
    <p:sldId id="300" r:id="rId11"/>
    <p:sldId id="264" r:id="rId12"/>
    <p:sldId id="301" r:id="rId13"/>
    <p:sldId id="302" r:id="rId14"/>
  </p:sldIdLst>
  <p:sldSz cx="9144000" cy="5143500" type="screen16x9"/>
  <p:notesSz cx="6858000" cy="9144000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CordiaUPC" pitchFamily="34" charset="-34"/>
      <p:regular r:id="rId20"/>
      <p:bold r:id="rId21"/>
      <p:italic r:id="rId22"/>
      <p:boldItalic r:id="rId23"/>
    </p:embeddedFont>
    <p:embeddedFont>
      <p:font typeface="TH SarabunPSK" pitchFamily="34" charset="-34"/>
      <p:regular r:id="rId24"/>
      <p:bold r:id="rId25"/>
      <p:italic r:id="rId26"/>
      <p:boldItalic r:id="rId27"/>
    </p:embeddedFon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A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FA85C58-A79F-4147-BE97-1D67DB59E15A}">
  <a:tblStyle styleId="{2FA85C58-A79F-4147-BE97-1D67DB59E15A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43A09E-FBA2-4E47-875F-EF476B7907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044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9919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4" name="Shape 7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5500" y="3734932"/>
            <a:ext cx="91440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3600"/>
            </a:lvl1pPr>
            <a:lvl2pPr lvl="1" algn="ctr">
              <a:spcBef>
                <a:spcPts val="0"/>
              </a:spcBef>
              <a:buNone/>
              <a:defRPr sz="3600"/>
            </a:lvl2pPr>
            <a:lvl3pPr lvl="2" algn="ctr">
              <a:spcBef>
                <a:spcPts val="0"/>
              </a:spcBef>
              <a:buNone/>
              <a:defRPr sz="3600"/>
            </a:lvl3pPr>
            <a:lvl4pPr lvl="3" algn="ctr">
              <a:spcBef>
                <a:spcPts val="0"/>
              </a:spcBef>
              <a:buNone/>
              <a:defRPr sz="3600"/>
            </a:lvl4pPr>
            <a:lvl5pPr lvl="4" algn="ctr">
              <a:spcBef>
                <a:spcPts val="0"/>
              </a:spcBef>
              <a:buNone/>
              <a:defRPr sz="3600"/>
            </a:lvl5pPr>
            <a:lvl6pPr lvl="5" algn="ctr">
              <a:spcBef>
                <a:spcPts val="0"/>
              </a:spcBef>
              <a:buNone/>
              <a:defRPr sz="3600"/>
            </a:lvl6pPr>
            <a:lvl7pPr lvl="6" algn="ctr">
              <a:spcBef>
                <a:spcPts val="0"/>
              </a:spcBef>
              <a:buNone/>
              <a:defRPr sz="3600"/>
            </a:lvl7pPr>
            <a:lvl8pPr lvl="7" algn="ctr">
              <a:spcBef>
                <a:spcPts val="0"/>
              </a:spcBef>
              <a:buNone/>
              <a:defRPr sz="3600"/>
            </a:lvl8pPr>
            <a:lvl9pPr lvl="8" algn="ctr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38250" y="4283023"/>
            <a:ext cx="91440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74075" y="388775"/>
            <a:ext cx="63903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/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82985" y="936850"/>
            <a:ext cx="63903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Images and Contents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225" y="1079005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-6085" y="128321"/>
            <a:ext cx="91440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6665" y="676412"/>
            <a:ext cx="91440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17575" y="432850"/>
            <a:ext cx="6626400" cy="5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 sz="3600"/>
            </a:lvl1pPr>
            <a:lvl2pPr lvl="1">
              <a:spcBef>
                <a:spcPts val="0"/>
              </a:spcBef>
              <a:buNone/>
              <a:defRPr sz="3600"/>
            </a:lvl2pPr>
            <a:lvl3pPr lvl="2">
              <a:spcBef>
                <a:spcPts val="0"/>
              </a:spcBef>
              <a:buNone/>
              <a:defRPr sz="3600"/>
            </a:lvl3pPr>
            <a:lvl4pPr lvl="3">
              <a:spcBef>
                <a:spcPts val="0"/>
              </a:spcBef>
              <a:buNone/>
              <a:defRPr sz="3600"/>
            </a:lvl4pPr>
            <a:lvl5pPr lvl="4">
              <a:spcBef>
                <a:spcPts val="0"/>
              </a:spcBef>
              <a:buNone/>
              <a:defRPr sz="3600"/>
            </a:lvl5pPr>
            <a:lvl6pPr lvl="5">
              <a:spcBef>
                <a:spcPts val="0"/>
              </a:spcBef>
              <a:buNone/>
              <a:defRPr sz="3600"/>
            </a:lvl6pPr>
            <a:lvl7pPr lvl="6">
              <a:spcBef>
                <a:spcPts val="0"/>
              </a:spcBef>
              <a:buNone/>
              <a:defRPr sz="3600"/>
            </a:lvl7pPr>
            <a:lvl8pPr lvl="7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82625" y="2210925"/>
            <a:ext cx="45678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/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588994" y="2759025"/>
            <a:ext cx="45678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3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rgbClr val="85D8DE">
              <a:alpha val="76862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0" y="2204425"/>
            <a:ext cx="9144000" cy="5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7" y="2790925"/>
            <a:ext cx="93021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-6085" y="128321"/>
            <a:ext cx="91440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665" y="676412"/>
            <a:ext cx="91440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and Contents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0" y="2211710"/>
            <a:ext cx="9144000" cy="25922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Images and Contents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7041" y="1313860"/>
            <a:ext cx="6438182" cy="327456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-6085" y="128321"/>
            <a:ext cx="91440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665" y="676412"/>
            <a:ext cx="91440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Shape 66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5" y="1079005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-6085" y="128321"/>
            <a:ext cx="9144000" cy="5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665" y="676412"/>
            <a:ext cx="9144000" cy="2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3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9" r:id="rId7"/>
    <p:sldLayoutId id="2147483663" r:id="rId8"/>
    <p:sldLayoutId id="2147483664" r:id="rId9"/>
    <p:sldLayoutId id="2147483665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500" y="3734932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rgbClr val="2828AE"/>
                </a:solidFill>
                <a:latin typeface="+mn-lt"/>
                <a:cs typeface="TH SarabunPSK" pitchFamily="34" charset="-34"/>
              </a:rPr>
              <a:t>การเขียนโครงการ</a:t>
            </a:r>
            <a:endParaRPr lang="en-US" sz="4000" b="1" dirty="0">
              <a:solidFill>
                <a:srgbClr val="2828AE"/>
              </a:solidFill>
              <a:latin typeface="+mn-lt"/>
              <a:cs typeface="TH SarabunPSK" pitchFamily="34" charset="-34"/>
            </a:endParaRPr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24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งานพัฒนาระบบประกันคุณภาพภายใน โรงเรียนสตรีวัดอัปสรสวรรค์</a:t>
            </a:r>
            <a:endParaRPr lang="en-US" sz="2400" b="1" dirty="0">
              <a:solidFill>
                <a:srgbClr val="FF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Samsung\Desktop\123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457">
            <a:off x="7566463" y="338209"/>
            <a:ext cx="1123022" cy="12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0215" t="1789" r="8598" b="2744"/>
          <a:stretch/>
        </p:blipFill>
        <p:spPr>
          <a:xfrm>
            <a:off x="3566328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88" name="Shape 688"/>
          <p:cNvSpPr/>
          <p:nvPr/>
        </p:nvSpPr>
        <p:spPr>
          <a:xfrm>
            <a:off x="6069539" y="3938296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6190342" y="4057703"/>
            <a:ext cx="334457" cy="3372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274" y="39473"/>
                </a:moveTo>
                <a:cubicBezTo>
                  <a:pt x="53599" y="36371"/>
                  <a:pt x="41599" y="43242"/>
                  <a:pt x="38470" y="54820"/>
                </a:cubicBezTo>
                <a:cubicBezTo>
                  <a:pt x="35342" y="66398"/>
                  <a:pt x="42270" y="78299"/>
                  <a:pt x="53945" y="81402"/>
                </a:cubicBezTo>
                <a:cubicBezTo>
                  <a:pt x="65620" y="84504"/>
                  <a:pt x="77621" y="77633"/>
                  <a:pt x="80749" y="66055"/>
                </a:cubicBezTo>
                <a:cubicBezTo>
                  <a:pt x="83877" y="54477"/>
                  <a:pt x="76949" y="42576"/>
                  <a:pt x="65274" y="39473"/>
                </a:cubicBezTo>
                <a:close/>
                <a:moveTo>
                  <a:pt x="69168" y="25060"/>
                </a:moveTo>
                <a:cubicBezTo>
                  <a:pt x="88870" y="30296"/>
                  <a:pt x="100561" y="50379"/>
                  <a:pt x="95282" y="69917"/>
                </a:cubicBezTo>
                <a:cubicBezTo>
                  <a:pt x="90003" y="89455"/>
                  <a:pt x="69753" y="101050"/>
                  <a:pt x="50051" y="95815"/>
                </a:cubicBezTo>
                <a:cubicBezTo>
                  <a:pt x="30350" y="90579"/>
                  <a:pt x="18658" y="70496"/>
                  <a:pt x="23937" y="50958"/>
                </a:cubicBezTo>
                <a:cubicBezTo>
                  <a:pt x="29216" y="31420"/>
                  <a:pt x="49467" y="19825"/>
                  <a:pt x="69168" y="25060"/>
                </a:cubicBezTo>
                <a:close/>
                <a:moveTo>
                  <a:pt x="70584" y="19819"/>
                </a:moveTo>
                <a:cubicBezTo>
                  <a:pt x="47964" y="13808"/>
                  <a:pt x="24713" y="27121"/>
                  <a:pt x="18652" y="49554"/>
                </a:cubicBezTo>
                <a:cubicBezTo>
                  <a:pt x="12591" y="71987"/>
                  <a:pt x="26015" y="95045"/>
                  <a:pt x="48635" y="101056"/>
                </a:cubicBezTo>
                <a:cubicBezTo>
                  <a:pt x="71255" y="107067"/>
                  <a:pt x="94506" y="93754"/>
                  <a:pt x="100567" y="71321"/>
                </a:cubicBezTo>
                <a:cubicBezTo>
                  <a:pt x="106628" y="48888"/>
                  <a:pt x="93204" y="25830"/>
                  <a:pt x="70584" y="19819"/>
                </a:cubicBezTo>
                <a:close/>
                <a:moveTo>
                  <a:pt x="120000" y="28418"/>
                </a:moveTo>
                <a:lnTo>
                  <a:pt x="119819" y="29085"/>
                </a:lnTo>
                <a:lnTo>
                  <a:pt x="119636" y="28804"/>
                </a:lnTo>
                <a:close/>
                <a:moveTo>
                  <a:pt x="84120" y="4683"/>
                </a:moveTo>
                <a:lnTo>
                  <a:pt x="83867" y="19572"/>
                </a:lnTo>
                <a:lnTo>
                  <a:pt x="83406" y="19449"/>
                </a:lnTo>
                <a:cubicBezTo>
                  <a:pt x="87163" y="21546"/>
                  <a:pt x="90559" y="24117"/>
                  <a:pt x="93431" y="27166"/>
                </a:cubicBezTo>
                <a:lnTo>
                  <a:pt x="106796" y="23870"/>
                </a:lnTo>
                <a:lnTo>
                  <a:pt x="115363" y="39849"/>
                </a:lnTo>
                <a:lnTo>
                  <a:pt x="105840" y="48364"/>
                </a:lnTo>
                <a:cubicBezTo>
                  <a:pt x="107034" y="52676"/>
                  <a:pt x="107596" y="57191"/>
                  <a:pt x="107394" y="61781"/>
                </a:cubicBezTo>
                <a:lnTo>
                  <a:pt x="119289" y="68330"/>
                </a:lnTo>
                <a:lnTo>
                  <a:pt x="114566" y="85810"/>
                </a:lnTo>
                <a:lnTo>
                  <a:pt x="100132" y="85570"/>
                </a:lnTo>
                <a:cubicBezTo>
                  <a:pt x="98307" y="88594"/>
                  <a:pt x="96096" y="91321"/>
                  <a:pt x="93619" y="93756"/>
                </a:cubicBezTo>
                <a:lnTo>
                  <a:pt x="98359" y="106025"/>
                </a:lnTo>
                <a:lnTo>
                  <a:pt x="83411" y="116405"/>
                </a:lnTo>
                <a:lnTo>
                  <a:pt x="72073" y="106643"/>
                </a:lnTo>
                <a:lnTo>
                  <a:pt x="73453" y="105685"/>
                </a:lnTo>
                <a:cubicBezTo>
                  <a:pt x="69110" y="107079"/>
                  <a:pt x="64517" y="107749"/>
                  <a:pt x="59835" y="107723"/>
                </a:cubicBezTo>
                <a:lnTo>
                  <a:pt x="52963" y="119999"/>
                </a:lnTo>
                <a:lnTo>
                  <a:pt x="35336" y="115316"/>
                </a:lnTo>
                <a:lnTo>
                  <a:pt x="35574" y="101277"/>
                </a:lnTo>
                <a:cubicBezTo>
                  <a:pt x="31839" y="99165"/>
                  <a:pt x="28466" y="96583"/>
                  <a:pt x="25614" y="93529"/>
                </a:cubicBezTo>
                <a:lnTo>
                  <a:pt x="25843" y="94015"/>
                </a:lnTo>
                <a:lnTo>
                  <a:pt x="11102" y="96847"/>
                </a:lnTo>
                <a:lnTo>
                  <a:pt x="3390" y="80445"/>
                </a:lnTo>
                <a:lnTo>
                  <a:pt x="13359" y="72429"/>
                </a:lnTo>
                <a:cubicBezTo>
                  <a:pt x="12295" y="68561"/>
                  <a:pt x="11739" y="64530"/>
                  <a:pt x="11738" y="60428"/>
                </a:cubicBezTo>
                <a:lnTo>
                  <a:pt x="0" y="53965"/>
                </a:lnTo>
                <a:lnTo>
                  <a:pt x="4723" y="36484"/>
                </a:lnTo>
                <a:lnTo>
                  <a:pt x="18174" y="36709"/>
                </a:lnTo>
                <a:cubicBezTo>
                  <a:pt x="19999" y="33515"/>
                  <a:pt x="22203" y="30603"/>
                  <a:pt x="24696" y="27997"/>
                </a:cubicBezTo>
                <a:lnTo>
                  <a:pt x="20190" y="14215"/>
                </a:lnTo>
                <a:lnTo>
                  <a:pt x="35666" y="4625"/>
                </a:lnTo>
                <a:lnTo>
                  <a:pt x="46473" y="14962"/>
                </a:lnTo>
                <a:lnTo>
                  <a:pt x="46365" y="15030"/>
                </a:lnTo>
                <a:cubicBezTo>
                  <a:pt x="50613" y="13704"/>
                  <a:pt x="55098" y="13091"/>
                  <a:pt x="59667" y="13141"/>
                </a:cubicBezTo>
                <a:lnTo>
                  <a:pt x="59206" y="13018"/>
                </a:lnTo>
                <a:lnTo>
                  <a:pt x="66493" y="0"/>
                </a:lnTo>
                <a:close/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2519201" y="3938296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2656958" y="4085658"/>
            <a:ext cx="300550" cy="2813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2519201" y="2715518"/>
            <a:ext cx="576064" cy="576064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2519201" y="1492740"/>
            <a:ext cx="576064" cy="576064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06" name="Shape 706"/>
          <p:cNvSpPr/>
          <p:nvPr/>
        </p:nvSpPr>
        <p:spPr>
          <a:xfrm>
            <a:off x="6069539" y="2706356"/>
            <a:ext cx="576064" cy="576064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6069539" y="1474416"/>
            <a:ext cx="576064" cy="576064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2682574" y="1676566"/>
            <a:ext cx="249318" cy="2084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823" y="107034"/>
                </a:moveTo>
                <a:lnTo>
                  <a:pt x="98823" y="113520"/>
                </a:lnTo>
                <a:lnTo>
                  <a:pt x="111175" y="113520"/>
                </a:lnTo>
                <a:lnTo>
                  <a:pt x="111175" y="107034"/>
                </a:lnTo>
                <a:close/>
                <a:moveTo>
                  <a:pt x="7941" y="107034"/>
                </a:moveTo>
                <a:lnTo>
                  <a:pt x="7941" y="113520"/>
                </a:lnTo>
                <a:lnTo>
                  <a:pt x="20293" y="113520"/>
                </a:lnTo>
                <a:lnTo>
                  <a:pt x="20293" y="107034"/>
                </a:lnTo>
                <a:close/>
                <a:moveTo>
                  <a:pt x="98823" y="94383"/>
                </a:moveTo>
                <a:lnTo>
                  <a:pt x="98823" y="100870"/>
                </a:lnTo>
                <a:lnTo>
                  <a:pt x="111175" y="100870"/>
                </a:lnTo>
                <a:lnTo>
                  <a:pt x="111175" y="94383"/>
                </a:lnTo>
                <a:close/>
                <a:moveTo>
                  <a:pt x="7941" y="94383"/>
                </a:moveTo>
                <a:lnTo>
                  <a:pt x="7941" y="100870"/>
                </a:lnTo>
                <a:lnTo>
                  <a:pt x="20293" y="100870"/>
                </a:lnTo>
                <a:lnTo>
                  <a:pt x="20293" y="94383"/>
                </a:lnTo>
                <a:close/>
                <a:moveTo>
                  <a:pt x="98823" y="81733"/>
                </a:moveTo>
                <a:lnTo>
                  <a:pt x="98823" y="88219"/>
                </a:lnTo>
                <a:lnTo>
                  <a:pt x="111175" y="88219"/>
                </a:lnTo>
                <a:lnTo>
                  <a:pt x="111175" y="81733"/>
                </a:lnTo>
                <a:close/>
                <a:moveTo>
                  <a:pt x="7941" y="81733"/>
                </a:moveTo>
                <a:lnTo>
                  <a:pt x="7941" y="88219"/>
                </a:lnTo>
                <a:lnTo>
                  <a:pt x="20293" y="88219"/>
                </a:lnTo>
                <a:lnTo>
                  <a:pt x="20293" y="81733"/>
                </a:lnTo>
                <a:close/>
                <a:moveTo>
                  <a:pt x="98823" y="69082"/>
                </a:moveTo>
                <a:lnTo>
                  <a:pt x="98823" y="75569"/>
                </a:lnTo>
                <a:lnTo>
                  <a:pt x="111175" y="75569"/>
                </a:lnTo>
                <a:lnTo>
                  <a:pt x="111175" y="69082"/>
                </a:lnTo>
                <a:close/>
                <a:moveTo>
                  <a:pt x="7941" y="69082"/>
                </a:moveTo>
                <a:lnTo>
                  <a:pt x="7941" y="75569"/>
                </a:lnTo>
                <a:lnTo>
                  <a:pt x="20293" y="75569"/>
                </a:lnTo>
                <a:lnTo>
                  <a:pt x="20293" y="69082"/>
                </a:lnTo>
                <a:close/>
                <a:moveTo>
                  <a:pt x="98823" y="56432"/>
                </a:moveTo>
                <a:lnTo>
                  <a:pt x="98823" y="62919"/>
                </a:lnTo>
                <a:lnTo>
                  <a:pt x="111175" y="62919"/>
                </a:lnTo>
                <a:lnTo>
                  <a:pt x="111175" y="56432"/>
                </a:lnTo>
                <a:close/>
                <a:moveTo>
                  <a:pt x="7941" y="56432"/>
                </a:moveTo>
                <a:lnTo>
                  <a:pt x="7941" y="62919"/>
                </a:lnTo>
                <a:lnTo>
                  <a:pt x="20293" y="62919"/>
                </a:lnTo>
                <a:lnTo>
                  <a:pt x="20293" y="56432"/>
                </a:lnTo>
                <a:close/>
                <a:moveTo>
                  <a:pt x="98823" y="43781"/>
                </a:moveTo>
                <a:lnTo>
                  <a:pt x="98823" y="50268"/>
                </a:lnTo>
                <a:lnTo>
                  <a:pt x="111175" y="50268"/>
                </a:lnTo>
                <a:lnTo>
                  <a:pt x="111175" y="43781"/>
                </a:lnTo>
                <a:close/>
                <a:moveTo>
                  <a:pt x="7941" y="43781"/>
                </a:moveTo>
                <a:lnTo>
                  <a:pt x="7941" y="50268"/>
                </a:lnTo>
                <a:lnTo>
                  <a:pt x="20293" y="50268"/>
                </a:lnTo>
                <a:lnTo>
                  <a:pt x="20293" y="43781"/>
                </a:lnTo>
                <a:close/>
                <a:moveTo>
                  <a:pt x="98823" y="31131"/>
                </a:moveTo>
                <a:lnTo>
                  <a:pt x="98823" y="37618"/>
                </a:lnTo>
                <a:lnTo>
                  <a:pt x="111175" y="37618"/>
                </a:lnTo>
                <a:lnTo>
                  <a:pt x="111175" y="31131"/>
                </a:lnTo>
                <a:close/>
                <a:moveTo>
                  <a:pt x="7941" y="31131"/>
                </a:moveTo>
                <a:lnTo>
                  <a:pt x="7941" y="37618"/>
                </a:lnTo>
                <a:lnTo>
                  <a:pt x="20293" y="37618"/>
                </a:lnTo>
                <a:lnTo>
                  <a:pt x="20293" y="31131"/>
                </a:lnTo>
                <a:close/>
                <a:moveTo>
                  <a:pt x="37203" y="24881"/>
                </a:moveTo>
                <a:lnTo>
                  <a:pt x="37203" y="95118"/>
                </a:lnTo>
                <a:lnTo>
                  <a:pt x="87817" y="60000"/>
                </a:lnTo>
                <a:close/>
                <a:moveTo>
                  <a:pt x="98823" y="18481"/>
                </a:moveTo>
                <a:lnTo>
                  <a:pt x="98823" y="24967"/>
                </a:lnTo>
                <a:lnTo>
                  <a:pt x="111175" y="24967"/>
                </a:lnTo>
                <a:lnTo>
                  <a:pt x="111175" y="18481"/>
                </a:lnTo>
                <a:close/>
                <a:moveTo>
                  <a:pt x="7941" y="18481"/>
                </a:moveTo>
                <a:lnTo>
                  <a:pt x="7941" y="24967"/>
                </a:lnTo>
                <a:lnTo>
                  <a:pt x="20293" y="24967"/>
                </a:lnTo>
                <a:lnTo>
                  <a:pt x="20293" y="18481"/>
                </a:lnTo>
                <a:close/>
                <a:moveTo>
                  <a:pt x="98823" y="5830"/>
                </a:moveTo>
                <a:lnTo>
                  <a:pt x="98823" y="12317"/>
                </a:lnTo>
                <a:lnTo>
                  <a:pt x="111175" y="12317"/>
                </a:lnTo>
                <a:lnTo>
                  <a:pt x="111175" y="5830"/>
                </a:lnTo>
                <a:close/>
                <a:moveTo>
                  <a:pt x="7941" y="5830"/>
                </a:moveTo>
                <a:lnTo>
                  <a:pt x="7941" y="12317"/>
                </a:lnTo>
                <a:lnTo>
                  <a:pt x="20293" y="12317"/>
                </a:lnTo>
                <a:lnTo>
                  <a:pt x="20293" y="583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2669418" y="2897829"/>
            <a:ext cx="270085" cy="20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6217594" y="1622881"/>
            <a:ext cx="279951" cy="2791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666" y="100217"/>
                </a:moveTo>
                <a:cubicBezTo>
                  <a:pt x="25193" y="100217"/>
                  <a:pt x="24000" y="101415"/>
                  <a:pt x="24000" y="102892"/>
                </a:cubicBezTo>
                <a:cubicBezTo>
                  <a:pt x="24000" y="104369"/>
                  <a:pt x="25193" y="105566"/>
                  <a:pt x="26666" y="105566"/>
                </a:cubicBezTo>
                <a:lnTo>
                  <a:pt x="93333" y="105566"/>
                </a:lnTo>
                <a:cubicBezTo>
                  <a:pt x="94806" y="105566"/>
                  <a:pt x="96000" y="104369"/>
                  <a:pt x="96000" y="102892"/>
                </a:cubicBezTo>
                <a:cubicBezTo>
                  <a:pt x="96000" y="101415"/>
                  <a:pt x="94806" y="100217"/>
                  <a:pt x="93333" y="100217"/>
                </a:cubicBezTo>
                <a:close/>
                <a:moveTo>
                  <a:pt x="26666" y="87913"/>
                </a:moveTo>
                <a:cubicBezTo>
                  <a:pt x="25193" y="87913"/>
                  <a:pt x="24000" y="89111"/>
                  <a:pt x="24000" y="90588"/>
                </a:cubicBezTo>
                <a:cubicBezTo>
                  <a:pt x="24000" y="92065"/>
                  <a:pt x="25193" y="93262"/>
                  <a:pt x="26666" y="93262"/>
                </a:cubicBezTo>
                <a:lnTo>
                  <a:pt x="93333" y="93262"/>
                </a:lnTo>
                <a:cubicBezTo>
                  <a:pt x="94806" y="93262"/>
                  <a:pt x="96000" y="92065"/>
                  <a:pt x="96000" y="90588"/>
                </a:cubicBezTo>
                <a:cubicBezTo>
                  <a:pt x="96000" y="89111"/>
                  <a:pt x="94806" y="87913"/>
                  <a:pt x="93333" y="87913"/>
                </a:cubicBezTo>
                <a:close/>
                <a:moveTo>
                  <a:pt x="26666" y="75609"/>
                </a:moveTo>
                <a:cubicBezTo>
                  <a:pt x="25193" y="75609"/>
                  <a:pt x="24000" y="76806"/>
                  <a:pt x="24000" y="78284"/>
                </a:cubicBezTo>
                <a:cubicBezTo>
                  <a:pt x="24000" y="79761"/>
                  <a:pt x="25193" y="80958"/>
                  <a:pt x="26666" y="80958"/>
                </a:cubicBezTo>
                <a:lnTo>
                  <a:pt x="93333" y="80958"/>
                </a:lnTo>
                <a:cubicBezTo>
                  <a:pt x="94806" y="80958"/>
                  <a:pt x="96000" y="79761"/>
                  <a:pt x="96000" y="78284"/>
                </a:cubicBezTo>
                <a:cubicBezTo>
                  <a:pt x="96000" y="76806"/>
                  <a:pt x="94806" y="75609"/>
                  <a:pt x="93333" y="75609"/>
                </a:cubicBezTo>
                <a:close/>
                <a:moveTo>
                  <a:pt x="26666" y="63305"/>
                </a:moveTo>
                <a:cubicBezTo>
                  <a:pt x="25193" y="63305"/>
                  <a:pt x="24000" y="64502"/>
                  <a:pt x="24000" y="65979"/>
                </a:cubicBezTo>
                <a:cubicBezTo>
                  <a:pt x="24000" y="67457"/>
                  <a:pt x="25193" y="68654"/>
                  <a:pt x="26666" y="68654"/>
                </a:cubicBezTo>
                <a:lnTo>
                  <a:pt x="93333" y="68654"/>
                </a:lnTo>
                <a:cubicBezTo>
                  <a:pt x="94806" y="68654"/>
                  <a:pt x="96000" y="67457"/>
                  <a:pt x="96000" y="65979"/>
                </a:cubicBezTo>
                <a:cubicBezTo>
                  <a:pt x="96000" y="64502"/>
                  <a:pt x="94806" y="63305"/>
                  <a:pt x="93333" y="63305"/>
                </a:cubicBezTo>
                <a:close/>
                <a:moveTo>
                  <a:pt x="26666" y="51001"/>
                </a:moveTo>
                <a:cubicBezTo>
                  <a:pt x="25193" y="51001"/>
                  <a:pt x="24000" y="52198"/>
                  <a:pt x="24000" y="53675"/>
                </a:cubicBezTo>
                <a:cubicBezTo>
                  <a:pt x="24000" y="55152"/>
                  <a:pt x="25193" y="56350"/>
                  <a:pt x="26666" y="56350"/>
                </a:cubicBezTo>
                <a:lnTo>
                  <a:pt x="93333" y="56350"/>
                </a:lnTo>
                <a:cubicBezTo>
                  <a:pt x="94806" y="56350"/>
                  <a:pt x="96000" y="55152"/>
                  <a:pt x="96000" y="53675"/>
                </a:cubicBezTo>
                <a:cubicBezTo>
                  <a:pt x="96000" y="52198"/>
                  <a:pt x="94806" y="51001"/>
                  <a:pt x="93333" y="51001"/>
                </a:cubicBezTo>
                <a:close/>
                <a:moveTo>
                  <a:pt x="26666" y="38697"/>
                </a:moveTo>
                <a:cubicBezTo>
                  <a:pt x="25193" y="38697"/>
                  <a:pt x="24000" y="39894"/>
                  <a:pt x="24000" y="41371"/>
                </a:cubicBezTo>
                <a:cubicBezTo>
                  <a:pt x="24000" y="42848"/>
                  <a:pt x="25193" y="44046"/>
                  <a:pt x="26666" y="44046"/>
                </a:cubicBezTo>
                <a:lnTo>
                  <a:pt x="93333" y="44046"/>
                </a:lnTo>
                <a:cubicBezTo>
                  <a:pt x="94806" y="44046"/>
                  <a:pt x="96000" y="42848"/>
                  <a:pt x="96000" y="41371"/>
                </a:cubicBezTo>
                <a:cubicBezTo>
                  <a:pt x="96000" y="39894"/>
                  <a:pt x="94806" y="38697"/>
                  <a:pt x="93333" y="38697"/>
                </a:cubicBezTo>
                <a:close/>
                <a:moveTo>
                  <a:pt x="0" y="11366"/>
                </a:moveTo>
                <a:lnTo>
                  <a:pt x="6739" y="11366"/>
                </a:lnTo>
                <a:lnTo>
                  <a:pt x="6739" y="17459"/>
                </a:lnTo>
                <a:cubicBezTo>
                  <a:pt x="6739" y="22260"/>
                  <a:pt x="10619" y="26151"/>
                  <a:pt x="15405" y="26151"/>
                </a:cubicBezTo>
                <a:cubicBezTo>
                  <a:pt x="20192" y="26151"/>
                  <a:pt x="24072" y="22260"/>
                  <a:pt x="24072" y="17459"/>
                </a:cubicBezTo>
                <a:lnTo>
                  <a:pt x="24072" y="11366"/>
                </a:lnTo>
                <a:lnTo>
                  <a:pt x="29716" y="11366"/>
                </a:lnTo>
                <a:lnTo>
                  <a:pt x="29716" y="17459"/>
                </a:lnTo>
                <a:cubicBezTo>
                  <a:pt x="29716" y="22260"/>
                  <a:pt x="33597" y="26151"/>
                  <a:pt x="38383" y="26151"/>
                </a:cubicBezTo>
                <a:cubicBezTo>
                  <a:pt x="43170" y="26151"/>
                  <a:pt x="47050" y="22260"/>
                  <a:pt x="47050" y="17459"/>
                </a:cubicBezTo>
                <a:lnTo>
                  <a:pt x="47050" y="11366"/>
                </a:lnTo>
                <a:lnTo>
                  <a:pt x="52694" y="11366"/>
                </a:lnTo>
                <a:lnTo>
                  <a:pt x="52694" y="17459"/>
                </a:lnTo>
                <a:cubicBezTo>
                  <a:pt x="52694" y="22260"/>
                  <a:pt x="56574" y="26151"/>
                  <a:pt x="61361" y="26151"/>
                </a:cubicBezTo>
                <a:cubicBezTo>
                  <a:pt x="66147" y="26151"/>
                  <a:pt x="70028" y="22260"/>
                  <a:pt x="70028" y="17459"/>
                </a:cubicBezTo>
                <a:lnTo>
                  <a:pt x="70028" y="11366"/>
                </a:lnTo>
                <a:lnTo>
                  <a:pt x="75672" y="11366"/>
                </a:lnTo>
                <a:lnTo>
                  <a:pt x="75672" y="17459"/>
                </a:lnTo>
                <a:cubicBezTo>
                  <a:pt x="75672" y="22260"/>
                  <a:pt x="79552" y="26151"/>
                  <a:pt x="84339" y="26151"/>
                </a:cubicBezTo>
                <a:cubicBezTo>
                  <a:pt x="89125" y="26151"/>
                  <a:pt x="93005" y="22260"/>
                  <a:pt x="93005" y="17459"/>
                </a:cubicBezTo>
                <a:lnTo>
                  <a:pt x="93005" y="11366"/>
                </a:lnTo>
                <a:lnTo>
                  <a:pt x="98650" y="11366"/>
                </a:lnTo>
                <a:lnTo>
                  <a:pt x="98650" y="17459"/>
                </a:lnTo>
                <a:cubicBezTo>
                  <a:pt x="98650" y="22259"/>
                  <a:pt x="102530" y="26151"/>
                  <a:pt x="107316" y="26151"/>
                </a:cubicBezTo>
                <a:cubicBezTo>
                  <a:pt x="112103" y="26151"/>
                  <a:pt x="115983" y="22259"/>
                  <a:pt x="115983" y="17459"/>
                </a:cubicBezTo>
                <a:lnTo>
                  <a:pt x="115983" y="11366"/>
                </a:lnTo>
                <a:lnTo>
                  <a:pt x="120000" y="11366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405" y="0"/>
                </a:moveTo>
                <a:cubicBezTo>
                  <a:pt x="17983" y="0"/>
                  <a:pt x="20072" y="2095"/>
                  <a:pt x="20072" y="4680"/>
                </a:cubicBezTo>
                <a:lnTo>
                  <a:pt x="20072" y="18051"/>
                </a:lnTo>
                <a:cubicBezTo>
                  <a:pt x="20072" y="20636"/>
                  <a:pt x="17983" y="22732"/>
                  <a:pt x="15405" y="22732"/>
                </a:cubicBezTo>
                <a:cubicBezTo>
                  <a:pt x="12828" y="22732"/>
                  <a:pt x="10739" y="20636"/>
                  <a:pt x="10739" y="18051"/>
                </a:cubicBezTo>
                <a:lnTo>
                  <a:pt x="10739" y="4680"/>
                </a:lnTo>
                <a:cubicBezTo>
                  <a:pt x="10739" y="2095"/>
                  <a:pt x="12828" y="0"/>
                  <a:pt x="15405" y="0"/>
                </a:cubicBezTo>
                <a:close/>
                <a:moveTo>
                  <a:pt x="38383" y="0"/>
                </a:moveTo>
                <a:cubicBezTo>
                  <a:pt x="40960" y="0"/>
                  <a:pt x="43050" y="2095"/>
                  <a:pt x="43050" y="4680"/>
                </a:cubicBezTo>
                <a:lnTo>
                  <a:pt x="43050" y="18051"/>
                </a:lnTo>
                <a:cubicBezTo>
                  <a:pt x="43050" y="20636"/>
                  <a:pt x="40960" y="22732"/>
                  <a:pt x="38383" y="22732"/>
                </a:cubicBezTo>
                <a:cubicBezTo>
                  <a:pt x="35806" y="22732"/>
                  <a:pt x="33716" y="20636"/>
                  <a:pt x="33716" y="18051"/>
                </a:cubicBezTo>
                <a:lnTo>
                  <a:pt x="33716" y="4680"/>
                </a:lnTo>
                <a:cubicBezTo>
                  <a:pt x="33716" y="2095"/>
                  <a:pt x="35806" y="0"/>
                  <a:pt x="38383" y="0"/>
                </a:cubicBezTo>
                <a:close/>
                <a:moveTo>
                  <a:pt x="61361" y="0"/>
                </a:moveTo>
                <a:cubicBezTo>
                  <a:pt x="63938" y="0"/>
                  <a:pt x="66028" y="2095"/>
                  <a:pt x="66028" y="4680"/>
                </a:cubicBezTo>
                <a:lnTo>
                  <a:pt x="66028" y="18051"/>
                </a:lnTo>
                <a:cubicBezTo>
                  <a:pt x="66028" y="20636"/>
                  <a:pt x="63938" y="22731"/>
                  <a:pt x="61361" y="22731"/>
                </a:cubicBezTo>
                <a:cubicBezTo>
                  <a:pt x="58784" y="22731"/>
                  <a:pt x="56694" y="20636"/>
                  <a:pt x="56694" y="18051"/>
                </a:cubicBezTo>
                <a:lnTo>
                  <a:pt x="56694" y="4680"/>
                </a:lnTo>
                <a:cubicBezTo>
                  <a:pt x="56694" y="2095"/>
                  <a:pt x="58784" y="0"/>
                  <a:pt x="61361" y="0"/>
                </a:cubicBezTo>
                <a:close/>
                <a:moveTo>
                  <a:pt x="84339" y="0"/>
                </a:moveTo>
                <a:cubicBezTo>
                  <a:pt x="86916" y="0"/>
                  <a:pt x="89005" y="2095"/>
                  <a:pt x="89005" y="4680"/>
                </a:cubicBezTo>
                <a:lnTo>
                  <a:pt x="89005" y="18051"/>
                </a:lnTo>
                <a:cubicBezTo>
                  <a:pt x="89005" y="20636"/>
                  <a:pt x="86916" y="22731"/>
                  <a:pt x="84339" y="22731"/>
                </a:cubicBezTo>
                <a:cubicBezTo>
                  <a:pt x="81761" y="22731"/>
                  <a:pt x="79672" y="20636"/>
                  <a:pt x="79672" y="18051"/>
                </a:cubicBezTo>
                <a:lnTo>
                  <a:pt x="79672" y="4680"/>
                </a:lnTo>
                <a:cubicBezTo>
                  <a:pt x="79672" y="2095"/>
                  <a:pt x="81761" y="0"/>
                  <a:pt x="84339" y="0"/>
                </a:cubicBezTo>
                <a:close/>
                <a:moveTo>
                  <a:pt x="107316" y="0"/>
                </a:moveTo>
                <a:cubicBezTo>
                  <a:pt x="109894" y="0"/>
                  <a:pt x="111983" y="2095"/>
                  <a:pt x="111983" y="4680"/>
                </a:cubicBezTo>
                <a:lnTo>
                  <a:pt x="111983" y="18051"/>
                </a:lnTo>
                <a:cubicBezTo>
                  <a:pt x="111983" y="20636"/>
                  <a:pt x="109894" y="22731"/>
                  <a:pt x="107316" y="22731"/>
                </a:cubicBezTo>
                <a:cubicBezTo>
                  <a:pt x="104739" y="22731"/>
                  <a:pt x="102650" y="20636"/>
                  <a:pt x="102650" y="18051"/>
                </a:cubicBezTo>
                <a:lnTo>
                  <a:pt x="102650" y="4680"/>
                </a:lnTo>
                <a:cubicBezTo>
                  <a:pt x="102650" y="2095"/>
                  <a:pt x="104739" y="0"/>
                  <a:pt x="107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6190342" y="2834640"/>
            <a:ext cx="320500" cy="320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419" y="72135"/>
                </a:moveTo>
                <a:lnTo>
                  <a:pt x="31039" y="106364"/>
                </a:lnTo>
                <a:cubicBezTo>
                  <a:pt x="48614" y="117343"/>
                  <a:pt x="70886" y="117439"/>
                  <a:pt x="88556" y="106615"/>
                </a:cubicBezTo>
                <a:lnTo>
                  <a:pt x="67470" y="72194"/>
                </a:lnTo>
                <a:cubicBezTo>
                  <a:pt x="65314" y="73574"/>
                  <a:pt x="62747" y="74346"/>
                  <a:pt x="60000" y="74346"/>
                </a:cubicBezTo>
                <a:cubicBezTo>
                  <a:pt x="57208" y="74346"/>
                  <a:pt x="54602" y="73548"/>
                  <a:pt x="52419" y="72135"/>
                </a:cubicBezTo>
                <a:close/>
                <a:moveTo>
                  <a:pt x="60000" y="50036"/>
                </a:moveTo>
                <a:cubicBezTo>
                  <a:pt x="54497" y="50036"/>
                  <a:pt x="50036" y="54497"/>
                  <a:pt x="50036" y="60000"/>
                </a:cubicBezTo>
                <a:cubicBezTo>
                  <a:pt x="50036" y="65503"/>
                  <a:pt x="54497" y="69964"/>
                  <a:pt x="60000" y="69964"/>
                </a:cubicBezTo>
                <a:cubicBezTo>
                  <a:pt x="65503" y="69964"/>
                  <a:pt x="69964" y="65503"/>
                  <a:pt x="69964" y="60000"/>
                </a:cubicBezTo>
                <a:cubicBezTo>
                  <a:pt x="69964" y="54497"/>
                  <a:pt x="65503" y="50036"/>
                  <a:pt x="60000" y="50036"/>
                </a:cubicBezTo>
                <a:close/>
                <a:moveTo>
                  <a:pt x="86091" y="11961"/>
                </a:moveTo>
                <a:lnTo>
                  <a:pt x="66816" y="47449"/>
                </a:lnTo>
                <a:cubicBezTo>
                  <a:pt x="71315" y="49821"/>
                  <a:pt x="74346" y="54556"/>
                  <a:pt x="74346" y="60000"/>
                </a:cubicBezTo>
                <a:lnTo>
                  <a:pt x="74296" y="60496"/>
                </a:lnTo>
                <a:lnTo>
                  <a:pt x="114633" y="61898"/>
                </a:lnTo>
                <a:cubicBezTo>
                  <a:pt x="115353" y="41188"/>
                  <a:pt x="104301" y="21852"/>
                  <a:pt x="86091" y="11961"/>
                </a:cubicBezTo>
                <a:close/>
                <a:moveTo>
                  <a:pt x="34327" y="11736"/>
                </a:moveTo>
                <a:cubicBezTo>
                  <a:pt x="16032" y="21468"/>
                  <a:pt x="4812" y="40707"/>
                  <a:pt x="5351" y="61423"/>
                </a:cubicBezTo>
                <a:lnTo>
                  <a:pt x="45691" y="60372"/>
                </a:lnTo>
                <a:cubicBezTo>
                  <a:pt x="45655" y="60249"/>
                  <a:pt x="45653" y="60124"/>
                  <a:pt x="45653" y="60000"/>
                </a:cubicBezTo>
                <a:cubicBezTo>
                  <a:pt x="45653" y="54512"/>
                  <a:pt x="48734" y="49744"/>
                  <a:pt x="53292" y="47390"/>
                </a:cubicBezTo>
                <a:close/>
                <a:moveTo>
                  <a:pt x="60000" y="0"/>
                </a:move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ubicBezTo>
                  <a:pt x="0" y="26862"/>
                  <a:pt x="26862" y="0"/>
                  <a:pt x="6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-6085" y="128321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th-TH" sz="40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40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9" name="Shape 719"/>
          <p:cNvSpPr txBox="1">
            <a:spLocks noGrp="1"/>
          </p:cNvSpPr>
          <p:nvPr>
            <p:ph type="subTitle" idx="1"/>
          </p:nvPr>
        </p:nvSpPr>
        <p:spPr>
          <a:xfrm>
            <a:off x="6665" y="676412"/>
            <a:ext cx="9144000" cy="24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th-TH" sz="20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	เชิงปริมาณ      		            </a:t>
            </a:r>
            <a:r>
              <a:rPr lang="en-US" sz="20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VS         </a:t>
            </a:r>
            <a:r>
              <a:rPr lang="th-TH" sz="20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		           เชิงคุณภาพ</a:t>
            </a:r>
            <a:endParaRPr lang="en-US" sz="20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2013" y="1301228"/>
            <a:ext cx="185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a typeface="Calibri"/>
                <a:cs typeface="TH SarabunPSK"/>
              </a:rPr>
              <a:t>ความสำเร็จ</a:t>
            </a:r>
            <a:r>
              <a:rPr lang="th-TH" sz="1600" b="1" dirty="0">
                <a:ea typeface="Calibri"/>
                <a:cs typeface="TH SarabunPSK"/>
              </a:rPr>
              <a:t>ตามวัตถุประสงค์ของโครงการที่สามารถวัดได้</a:t>
            </a:r>
            <a:r>
              <a:rPr lang="th-TH" sz="1600" b="1" dirty="0" smtClean="0">
                <a:ea typeface="Calibri"/>
                <a:cs typeface="TH SarabunPSK"/>
              </a:rPr>
              <a:t>ในเชิงตัวเลข</a:t>
            </a:r>
            <a:endParaRPr lang="en-US" sz="1600" b="1" dirty="0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516678" y="2442622"/>
            <a:ext cx="185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ea typeface="Calibri"/>
                <a:cs typeface="TH SarabunPSK"/>
              </a:rPr>
              <a:t>ระบุตัวเลขตามหน่วยที่ต้องการ เช่น </a:t>
            </a:r>
            <a:r>
              <a:rPr lang="th-TH" sz="1600" b="1" dirty="0" smtClean="0">
                <a:ea typeface="Calibri"/>
                <a:cs typeface="TH SarabunPSK"/>
              </a:rPr>
              <a:t>จำนวน </a:t>
            </a:r>
            <a:r>
              <a:rPr lang="th-TH" sz="1600" b="1" dirty="0">
                <a:ea typeface="Calibri"/>
                <a:cs typeface="TH SarabunPSK"/>
              </a:rPr>
              <a:t>ความถี่ ร้อยละ ระยะเวลา อัตราส่วน </a:t>
            </a:r>
            <a:endParaRPr lang="en-US" sz="1600" b="1" dirty="0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304799" y="3441498"/>
            <a:ext cx="2214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ต.ย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นักเรียนเข้าร่วมกิจกรรม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50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นักศึกษาเข้าร่วมโครงการไม่น้อยกว่า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80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คน จากกลุ่มเป้าหมายทั้งสิ้น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คน คิดเป็นร้อยละ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80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ของกลุ่มเป้าหมาย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648712" y="1346853"/>
            <a:ext cx="2038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ea typeface="Calibri"/>
                <a:cs typeface="TH SarabunPSK"/>
              </a:rPr>
              <a:t>การวัด</a:t>
            </a:r>
            <a:r>
              <a:rPr lang="th-TH" sz="1600" b="1" dirty="0" smtClean="0">
                <a:ea typeface="Calibri"/>
                <a:cs typeface="TH SarabunPSK"/>
              </a:rPr>
              <a:t>ความสำเร็จที่</a:t>
            </a:r>
            <a:r>
              <a:rPr lang="th-TH" sz="1600" b="1" dirty="0">
                <a:ea typeface="Calibri"/>
                <a:cs typeface="TH SarabunPSK"/>
              </a:rPr>
              <a:t>ปรากฏเป็นเชิงปริมาณว่ามีคุณภาพระดับไหน อย่างไร </a:t>
            </a:r>
            <a:endParaRPr lang="en-US" sz="1600" b="1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6679814" y="2464941"/>
            <a:ext cx="203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ea typeface="Calibri"/>
                <a:cs typeface="TH SarabunPSK"/>
              </a:rPr>
              <a:t>เช่น </a:t>
            </a:r>
            <a:r>
              <a:rPr lang="th-TH" sz="1600" b="1" dirty="0" smtClean="0">
                <a:ea typeface="Calibri"/>
                <a:cs typeface="TH SarabunPSK"/>
              </a:rPr>
              <a:t>ระดับความรู้ </a:t>
            </a:r>
            <a:r>
              <a:rPr lang="th-TH" sz="1600" b="1" dirty="0">
                <a:ea typeface="Calibri"/>
                <a:cs typeface="TH SarabunPSK"/>
              </a:rPr>
              <a:t>ความสามารถ ความสมบูรณ์ ความน่าสนใจ ความน่าเชื่อถือ ความสวยงาม ความคงทนถาวร </a:t>
            </a:r>
            <a:r>
              <a:rPr lang="th-TH" sz="1600" b="1" dirty="0" smtClean="0">
                <a:ea typeface="Calibri"/>
                <a:cs typeface="TH SarabunPSK"/>
              </a:rPr>
              <a:t>ความ</a:t>
            </a:r>
            <a:r>
              <a:rPr lang="th-TH" sz="1600" b="1" dirty="0">
                <a:ea typeface="Calibri"/>
                <a:cs typeface="TH SarabunPSK"/>
              </a:rPr>
              <a:t>พึงพอใจ </a:t>
            </a:r>
            <a:endParaRPr lang="en-US" sz="1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679814" y="3564922"/>
            <a:ext cx="2345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err="1" smtClean="0">
                <a:latin typeface="TH SarabunPSK" pitchFamily="34" charset="-34"/>
                <a:ea typeface="Calibri"/>
                <a:cs typeface="TH SarabunPSK" pitchFamily="34" charset="-34"/>
              </a:rPr>
              <a:t>ต.ย</a:t>
            </a:r>
            <a:r>
              <a:rPr lang="th-TH" sz="1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.</a:t>
            </a:r>
            <a:endParaRPr lang="en-US" sz="1600" b="1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r>
              <a:rPr lang="en-US" sz="1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- </a:t>
            </a:r>
            <a:r>
              <a:rPr lang="th-TH" sz="1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ผู้เข้าร่วม</a:t>
            </a:r>
            <a:r>
              <a:rPr lang="th-TH" sz="1600" b="1" dirty="0">
                <a:latin typeface="TH SarabunPSK" pitchFamily="34" charset="-34"/>
                <a:ea typeface="Calibri"/>
                <a:cs typeface="TH SarabunPSK" pitchFamily="34" charset="-34"/>
              </a:rPr>
              <a:t>โครงการ มีความรู้ความเข้าใจ ไม่น้อยกว่าร้อยละ </a:t>
            </a:r>
            <a:r>
              <a:rPr lang="en-US" sz="1600" b="1" dirty="0">
                <a:latin typeface="TH SarabunPSK" pitchFamily="34" charset="-34"/>
                <a:ea typeface="Calibri"/>
                <a:cs typeface="TH SarabunPSK" pitchFamily="34" charset="-34"/>
              </a:rPr>
              <a:t>90 </a:t>
            </a:r>
            <a:endParaRPr lang="th-TH" sz="1600" b="1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r>
              <a:rPr lang="en-US" sz="1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- </a:t>
            </a:r>
            <a:r>
              <a:rPr lang="th-TH" sz="1600" b="1" dirty="0">
                <a:latin typeface="TH SarabunPSK" pitchFamily="34" charset="-34"/>
                <a:ea typeface="Calibri"/>
                <a:cs typeface="TH SarabunPSK" pitchFamily="34" charset="-34"/>
              </a:rPr>
              <a:t>ผู้เข้าร่วมโครงการ มีความพึงพอใจในภาพรวม ไม่น้อยกว่าร้อยละ </a:t>
            </a:r>
            <a:r>
              <a:rPr lang="en-US" sz="1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80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2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539552" y="359113"/>
            <a:ext cx="2813248" cy="1551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85D8DE"/>
              </a:buClr>
              <a:buSzPct val="25000"/>
              <a:buFont typeface="Arial"/>
              <a:buNone/>
            </a:pPr>
            <a:r>
              <a:rPr lang="th-TH" sz="2400" b="1" dirty="0" smtClean="0">
                <a:solidFill>
                  <a:srgbClr val="85D8DE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ข้อควรระวัง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85D8DE"/>
              </a:buClr>
              <a:buSzPct val="25000"/>
              <a:buFont typeface="Arial"/>
              <a:buNone/>
            </a:pPr>
            <a:r>
              <a:rPr lang="th-TH" sz="24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ในการตั้งค่าเป้าหมาย</a:t>
            </a:r>
            <a:endParaRPr lang="en-US" sz="24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4800600" y="514350"/>
            <a:ext cx="3886200" cy="158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</a:rPr>
              <a:t>พิจารณาค่าเป้าหมายในปีที่ผ่านมา (ควรเพิ่มขึ้น)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2. </a:t>
            </a:r>
            <a:r>
              <a:rPr lang="th-TH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ค่าเป้าหมายไม่ควรต่ำกว่าร้อยละ </a:t>
            </a:r>
            <a:r>
              <a:rPr lang="en-US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80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000" b="1" dirty="0" smtClean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</a:rPr>
              <a:t>วิเคราะห์วัตถุประสงค์เพื่อให้ทราบถึงสิ่งที่ต้องการจะวัดเพื่อนำไปกำหนดเป้าหมาย</a:t>
            </a:r>
            <a:endParaRPr lang="en-US" sz="2000" b="1" dirty="0">
              <a:solidFill>
                <a:schemeClr val="lt1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</a:t>
            </a:r>
          </a:p>
          <a:p>
            <a:pPr marL="0" marR="0" lvl="0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lt1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pic>
        <p:nvPicPr>
          <p:cNvPr id="268" name="Shape 26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8703" b="28703"/>
          <a:stretch/>
        </p:blipFill>
        <p:spPr>
          <a:xfrm>
            <a:off x="0" y="2211710"/>
            <a:ext cx="9144000" cy="25922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/>
        </p:nvSpPr>
        <p:spPr>
          <a:xfrm>
            <a:off x="3003061" y="666750"/>
            <a:ext cx="3096344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เป็นการกล่าวถึงผลประโยชน์ที่พึงจะได้รับจาก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ของโครงการ เป็นการคาดคะเนผลที่จะได้รับ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เมื่อสิ้นสุดการ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ปฏิบัติโครงการ ซึ่งผลที่ได้รับต้องเป็นไปในทาง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ที่ด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เชิงปริมาณ และคุณภาพ ซึ่ง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จะทำให้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เห็นประโยชน์ว่าภายหลัง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จากการ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จัดโครงการนี้แล้วจะเกิดสิ่งที่เป็นผลดีต่อผู้เข้าร่วมกิจกรรมและสังคมโดยส่วนรวมอย่างไรบ้าง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9" name="Shape 779"/>
          <p:cNvSpPr txBox="1"/>
          <p:nvPr/>
        </p:nvSpPr>
        <p:spPr>
          <a:xfrm>
            <a:off x="304800" y="209550"/>
            <a:ext cx="3082297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lnSpc>
                <a:spcPct val="110000"/>
              </a:lnSpc>
              <a:buSzPct val="25000"/>
            </a:pPr>
            <a:r>
              <a:rPr lang="th-TH" sz="3200" b="1" dirty="0" smtClean="0">
                <a:solidFill>
                  <a:srgbClr val="85D8DE"/>
                </a:solidFill>
                <a:latin typeface="TH SarabunPSK" pitchFamily="34" charset="-34"/>
                <a:cs typeface="TH SarabunPSK" pitchFamily="34" charset="-34"/>
              </a:rPr>
              <a:t>ผลที่คาดว่าจะได้รับ</a:t>
            </a:r>
            <a:endParaRPr lang="en-US" sz="3200" b="1" dirty="0">
              <a:solidFill>
                <a:srgbClr val="85D8D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80" name="Shape 78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54344" t="2100" r="9755" b="1644"/>
          <a:stretch/>
        </p:blipFill>
        <p:spPr>
          <a:xfrm>
            <a:off x="6264000" y="0"/>
            <a:ext cx="2880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781" name="Shape 78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1149" r="21149"/>
          <a:stretch/>
        </p:blipFill>
        <p:spPr>
          <a:xfrm>
            <a:off x="0" y="1167594"/>
            <a:ext cx="2880000" cy="28083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381000" y="4095750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/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CordiaUPC"/>
                <a:ea typeface="Times New Roman"/>
                <a:cs typeface="TH SarabunPSK"/>
              </a:rPr>
              <a:t>ผู้เรียนพร้อมรับการเปลี่ยนแปลงที่จะเกิดขึ้นในอนาคต มีจิตสำนึกและตระหนักถึงคุณค่าความสำคัญของ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/>
                <a:ea typeface="Times New Roman"/>
                <a:cs typeface="Angsana New"/>
              </a:rPr>
              <a:t>“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/>
                <a:ea typeface="Times New Roman"/>
                <a:cs typeface="Angsana New"/>
              </a:rPr>
              <a:t>ภาษาไทย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/>
                <a:ea typeface="Times New Roman"/>
                <a:cs typeface="Angsana New"/>
              </a:rPr>
              <a:t>” 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CordiaUPC"/>
                <a:ea typeface="Times New Roman"/>
                <a:cs typeface="TH SarabunPSK"/>
              </a:rPr>
              <a:t>เป็นบุคคลแห่งการเรียนรู้ และรักในการแสวงหาความรู้ตลอดชีวิตอย่างยั่งยืน เพื่อมุ่งไปสู่การเป็นนักเรียนที่เก่ง ดี และมีความสุข สอดคล้องกับมาตรฐานตามพระราชบัญญัติการศึกษาแห่งชาติ    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/>
              <a:latin typeface="CordiaUPC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8438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title"/>
          </p:nvPr>
        </p:nvSpPr>
        <p:spPr>
          <a:xfrm>
            <a:off x="0" y="2204425"/>
            <a:ext cx="9144000" cy="58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b="1">
                <a:solidFill>
                  <a:srgbClr val="3F3F3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0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" name="Shape 490"/>
          <p:cNvCxnSpPr/>
          <p:nvPr/>
        </p:nvCxnSpPr>
        <p:spPr>
          <a:xfrm flipV="1">
            <a:off x="4619009" y="2611059"/>
            <a:ext cx="1398846" cy="787613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91" name="Shape 491"/>
          <p:cNvCxnSpPr/>
          <p:nvPr/>
        </p:nvCxnSpPr>
        <p:spPr>
          <a:xfrm flipV="1">
            <a:off x="4619009" y="3020459"/>
            <a:ext cx="2492562" cy="378213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92" name="Shape 492"/>
          <p:cNvCxnSpPr/>
          <p:nvPr/>
        </p:nvCxnSpPr>
        <p:spPr>
          <a:xfrm>
            <a:off x="4611694" y="3398672"/>
            <a:ext cx="2812322" cy="494066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93" name="Shape 493"/>
          <p:cNvCxnSpPr/>
          <p:nvPr/>
        </p:nvCxnSpPr>
        <p:spPr>
          <a:xfrm>
            <a:off x="4619009" y="3398672"/>
            <a:ext cx="1632378" cy="849478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94" name="Shape 494"/>
          <p:cNvSpPr/>
          <p:nvPr/>
        </p:nvSpPr>
        <p:spPr>
          <a:xfrm>
            <a:off x="5715000" y="1634137"/>
            <a:ext cx="1035234" cy="1017757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946719" y="2049292"/>
            <a:ext cx="1190135" cy="112353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251387" y="3972048"/>
            <a:ext cx="1014580" cy="87573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424016" y="3202672"/>
            <a:ext cx="1380131" cy="1380131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7987631" y="3367108"/>
            <a:ext cx="298446" cy="2575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439" y="26278"/>
                </a:moveTo>
                <a:cubicBezTo>
                  <a:pt x="22639" y="26278"/>
                  <a:pt x="20370" y="28908"/>
                  <a:pt x="20370" y="32152"/>
                </a:cubicBezTo>
                <a:cubicBezTo>
                  <a:pt x="20370" y="35396"/>
                  <a:pt x="22639" y="38026"/>
                  <a:pt x="25439" y="38026"/>
                </a:cubicBezTo>
                <a:cubicBezTo>
                  <a:pt x="28238" y="38026"/>
                  <a:pt x="30508" y="35396"/>
                  <a:pt x="30508" y="32152"/>
                </a:cubicBezTo>
                <a:cubicBezTo>
                  <a:pt x="30508" y="28908"/>
                  <a:pt x="28238" y="26278"/>
                  <a:pt x="25439" y="26278"/>
                </a:cubicBezTo>
                <a:close/>
                <a:moveTo>
                  <a:pt x="58796" y="12078"/>
                </a:moveTo>
                <a:cubicBezTo>
                  <a:pt x="53039" y="12078"/>
                  <a:pt x="48372" y="17486"/>
                  <a:pt x="48372" y="24157"/>
                </a:cubicBezTo>
                <a:cubicBezTo>
                  <a:pt x="48372" y="30828"/>
                  <a:pt x="53039" y="36236"/>
                  <a:pt x="58796" y="36236"/>
                </a:cubicBezTo>
                <a:cubicBezTo>
                  <a:pt x="64553" y="36236"/>
                  <a:pt x="69220" y="30828"/>
                  <a:pt x="69220" y="24157"/>
                </a:cubicBezTo>
                <a:cubicBezTo>
                  <a:pt x="69220" y="17486"/>
                  <a:pt x="64553" y="12078"/>
                  <a:pt x="58796" y="12078"/>
                </a:cubicBezTo>
                <a:close/>
                <a:moveTo>
                  <a:pt x="58796" y="0"/>
                </a:moveTo>
                <a:cubicBezTo>
                  <a:pt x="70310" y="0"/>
                  <a:pt x="79644" y="10815"/>
                  <a:pt x="79644" y="24157"/>
                </a:cubicBezTo>
                <a:cubicBezTo>
                  <a:pt x="79644" y="33739"/>
                  <a:pt x="74829" y="42019"/>
                  <a:pt x="67818" y="45846"/>
                </a:cubicBezTo>
                <a:lnTo>
                  <a:pt x="82063" y="45846"/>
                </a:lnTo>
                <a:cubicBezTo>
                  <a:pt x="87953" y="45846"/>
                  <a:pt x="92729" y="51379"/>
                  <a:pt x="92729" y="58205"/>
                </a:cubicBezTo>
                <a:lnTo>
                  <a:pt x="92729" y="63301"/>
                </a:lnTo>
                <a:lnTo>
                  <a:pt x="98373" y="63301"/>
                </a:lnTo>
                <a:cubicBezTo>
                  <a:pt x="99719" y="63301"/>
                  <a:pt x="100844" y="64392"/>
                  <a:pt x="101072" y="65867"/>
                </a:cubicBezTo>
                <a:lnTo>
                  <a:pt x="120000" y="47629"/>
                </a:lnTo>
                <a:lnTo>
                  <a:pt x="120000" y="118217"/>
                </a:lnTo>
                <a:lnTo>
                  <a:pt x="101072" y="99978"/>
                </a:lnTo>
                <a:cubicBezTo>
                  <a:pt x="100844" y="101453"/>
                  <a:pt x="99719" y="102544"/>
                  <a:pt x="98373" y="102544"/>
                </a:cubicBezTo>
                <a:lnTo>
                  <a:pt x="92729" y="102544"/>
                </a:lnTo>
                <a:lnTo>
                  <a:pt x="92729" y="107640"/>
                </a:lnTo>
                <a:cubicBezTo>
                  <a:pt x="92729" y="114466"/>
                  <a:pt x="87953" y="120000"/>
                  <a:pt x="82063" y="120000"/>
                </a:cubicBezTo>
                <a:lnTo>
                  <a:pt x="10665" y="120000"/>
                </a:lnTo>
                <a:cubicBezTo>
                  <a:pt x="4775" y="120000"/>
                  <a:pt x="0" y="114466"/>
                  <a:pt x="0" y="107640"/>
                </a:cubicBezTo>
                <a:lnTo>
                  <a:pt x="0" y="58205"/>
                </a:lnTo>
                <a:cubicBezTo>
                  <a:pt x="0" y="51379"/>
                  <a:pt x="4775" y="45846"/>
                  <a:pt x="10665" y="45846"/>
                </a:cubicBezTo>
                <a:lnTo>
                  <a:pt x="20167" y="45846"/>
                </a:lnTo>
                <a:cubicBezTo>
                  <a:pt x="15632" y="43527"/>
                  <a:pt x="12479" y="38266"/>
                  <a:pt x="12479" y="32152"/>
                </a:cubicBezTo>
                <a:cubicBezTo>
                  <a:pt x="12479" y="23858"/>
                  <a:pt x="18281" y="17135"/>
                  <a:pt x="25439" y="17135"/>
                </a:cubicBezTo>
                <a:cubicBezTo>
                  <a:pt x="32597" y="17135"/>
                  <a:pt x="38399" y="23858"/>
                  <a:pt x="38399" y="32152"/>
                </a:cubicBezTo>
                <a:cubicBezTo>
                  <a:pt x="38399" y="38266"/>
                  <a:pt x="35246" y="43527"/>
                  <a:pt x="30711" y="45846"/>
                </a:cubicBezTo>
                <a:lnTo>
                  <a:pt x="49774" y="45846"/>
                </a:lnTo>
                <a:cubicBezTo>
                  <a:pt x="42762" y="42019"/>
                  <a:pt x="37948" y="33739"/>
                  <a:pt x="37948" y="24157"/>
                </a:cubicBezTo>
                <a:cubicBezTo>
                  <a:pt x="37948" y="10815"/>
                  <a:pt x="47282" y="0"/>
                  <a:pt x="587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6002773" y="3741425"/>
            <a:ext cx="451151" cy="2653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325" y="0"/>
                </a:moveTo>
                <a:cubicBezTo>
                  <a:pt x="57674" y="0"/>
                  <a:pt x="65058" y="7019"/>
                  <a:pt x="69179" y="18219"/>
                </a:cubicBezTo>
                <a:cubicBezTo>
                  <a:pt x="71776" y="14188"/>
                  <a:pt x="75252" y="11987"/>
                  <a:pt x="79031" y="11987"/>
                </a:cubicBezTo>
                <a:cubicBezTo>
                  <a:pt x="87238" y="11987"/>
                  <a:pt x="94019" y="22369"/>
                  <a:pt x="94791" y="35895"/>
                </a:cubicBezTo>
                <a:cubicBezTo>
                  <a:pt x="94933" y="35750"/>
                  <a:pt x="95076" y="35747"/>
                  <a:pt x="95220" y="35747"/>
                </a:cubicBezTo>
                <a:cubicBezTo>
                  <a:pt x="108905" y="35747"/>
                  <a:pt x="120000" y="54608"/>
                  <a:pt x="120000" y="77873"/>
                </a:cubicBezTo>
                <a:cubicBezTo>
                  <a:pt x="120000" y="99840"/>
                  <a:pt x="110109" y="117880"/>
                  <a:pt x="97485" y="119805"/>
                </a:cubicBezTo>
                <a:lnTo>
                  <a:pt x="97485" y="120000"/>
                </a:lnTo>
                <a:lnTo>
                  <a:pt x="95220" y="120000"/>
                </a:lnTo>
                <a:lnTo>
                  <a:pt x="27654" y="120000"/>
                </a:lnTo>
                <a:lnTo>
                  <a:pt x="27654" y="119685"/>
                </a:lnTo>
                <a:cubicBezTo>
                  <a:pt x="26712" y="119904"/>
                  <a:pt x="25752" y="120000"/>
                  <a:pt x="24779" y="120000"/>
                </a:cubicBezTo>
                <a:cubicBezTo>
                  <a:pt x="11094" y="120000"/>
                  <a:pt x="0" y="101139"/>
                  <a:pt x="0" y="77873"/>
                </a:cubicBezTo>
                <a:cubicBezTo>
                  <a:pt x="0" y="54608"/>
                  <a:pt x="11094" y="35747"/>
                  <a:pt x="24779" y="35747"/>
                </a:cubicBezTo>
                <a:lnTo>
                  <a:pt x="25282" y="35920"/>
                </a:lnTo>
                <a:cubicBezTo>
                  <a:pt x="26617" y="15537"/>
                  <a:pt x="36904" y="0"/>
                  <a:pt x="49325" y="0"/>
                </a:cubicBezTo>
                <a:close/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7403138" y="1640259"/>
            <a:ext cx="307163" cy="2875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rgbClr val="0DD2D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7472438" y="3624663"/>
            <a:ext cx="1311000" cy="802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ผู้ดำเนินการกับผู้เขียนโครงการไม่ใช่บุคคลเดียวกัน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05" name="Shape 505"/>
          <p:cNvCxnSpPr/>
          <p:nvPr/>
        </p:nvCxnSpPr>
        <p:spPr>
          <a:xfrm flipH="1" flipV="1">
            <a:off x="3209729" y="2983286"/>
            <a:ext cx="1398847" cy="415386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506" name="Shape 506"/>
          <p:cNvCxnSpPr>
            <a:endCxn id="510" idx="3"/>
          </p:cNvCxnSpPr>
          <p:nvPr/>
        </p:nvCxnSpPr>
        <p:spPr>
          <a:xfrm flipH="1" flipV="1">
            <a:off x="2035674" y="3020459"/>
            <a:ext cx="2572901" cy="378213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507" name="Shape 507"/>
          <p:cNvCxnSpPr/>
          <p:nvPr/>
        </p:nvCxnSpPr>
        <p:spPr>
          <a:xfrm flipH="1">
            <a:off x="1803568" y="3398672"/>
            <a:ext cx="2812322" cy="494066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508" name="Shape 508"/>
          <p:cNvCxnSpPr>
            <a:endCxn id="511" idx="1"/>
          </p:cNvCxnSpPr>
          <p:nvPr/>
        </p:nvCxnSpPr>
        <p:spPr>
          <a:xfrm flipH="1">
            <a:off x="3247897" y="3398672"/>
            <a:ext cx="1360680" cy="642862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509" name="Shape 509"/>
          <p:cNvSpPr/>
          <p:nvPr/>
        </p:nvSpPr>
        <p:spPr>
          <a:xfrm flipH="1">
            <a:off x="2288133" y="2071557"/>
            <a:ext cx="1140865" cy="9845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 flipH="1">
            <a:off x="1122416" y="2170793"/>
            <a:ext cx="1069948" cy="995446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1" name="Shape 511"/>
          <p:cNvSpPr/>
          <p:nvPr/>
        </p:nvSpPr>
        <p:spPr>
          <a:xfrm flipH="1">
            <a:off x="2192364" y="3875346"/>
            <a:ext cx="1236634" cy="1134804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2" name="Shape 512"/>
          <p:cNvSpPr/>
          <p:nvPr/>
        </p:nvSpPr>
        <p:spPr>
          <a:xfrm flipH="1">
            <a:off x="423437" y="3202672"/>
            <a:ext cx="1380131" cy="138013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458002" y="3653481"/>
            <a:ext cx="1311000" cy="823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th-TH" sz="16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ไม่สรุปโครงการ</a:t>
            </a:r>
          </a:p>
          <a:p>
            <a:pPr algn="ctr">
              <a:buSzPct val="25000"/>
            </a:pPr>
            <a:r>
              <a:rPr lang="th-TH" sz="16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เพื่อรายงานต่อ</a:t>
            </a:r>
          </a:p>
          <a:p>
            <a:pPr algn="ctr">
              <a:buSzPct val="25000"/>
            </a:pPr>
            <a:r>
              <a:rPr lang="th-TH" sz="16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ฝ่ายบริหาร</a:t>
            </a:r>
            <a:endParaRPr lang="en-US" sz="16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1189816" y="1927791"/>
            <a:ext cx="316354" cy="2430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1721953" y="4337311"/>
            <a:ext cx="298446" cy="2575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439" y="26278"/>
                </a:moveTo>
                <a:cubicBezTo>
                  <a:pt x="22639" y="26278"/>
                  <a:pt x="20370" y="28908"/>
                  <a:pt x="20370" y="32152"/>
                </a:cubicBezTo>
                <a:cubicBezTo>
                  <a:pt x="20370" y="35396"/>
                  <a:pt x="22639" y="38026"/>
                  <a:pt x="25439" y="38026"/>
                </a:cubicBezTo>
                <a:cubicBezTo>
                  <a:pt x="28238" y="38026"/>
                  <a:pt x="30508" y="35396"/>
                  <a:pt x="30508" y="32152"/>
                </a:cubicBezTo>
                <a:cubicBezTo>
                  <a:pt x="30508" y="28908"/>
                  <a:pt x="28238" y="26278"/>
                  <a:pt x="25439" y="26278"/>
                </a:cubicBezTo>
                <a:close/>
                <a:moveTo>
                  <a:pt x="58796" y="12078"/>
                </a:moveTo>
                <a:cubicBezTo>
                  <a:pt x="53039" y="12078"/>
                  <a:pt x="48372" y="17486"/>
                  <a:pt x="48372" y="24157"/>
                </a:cubicBezTo>
                <a:cubicBezTo>
                  <a:pt x="48372" y="30828"/>
                  <a:pt x="53039" y="36236"/>
                  <a:pt x="58796" y="36236"/>
                </a:cubicBezTo>
                <a:cubicBezTo>
                  <a:pt x="64553" y="36236"/>
                  <a:pt x="69220" y="30828"/>
                  <a:pt x="69220" y="24157"/>
                </a:cubicBezTo>
                <a:cubicBezTo>
                  <a:pt x="69220" y="17486"/>
                  <a:pt x="64553" y="12078"/>
                  <a:pt x="58796" y="12078"/>
                </a:cubicBezTo>
                <a:close/>
                <a:moveTo>
                  <a:pt x="58796" y="0"/>
                </a:moveTo>
                <a:cubicBezTo>
                  <a:pt x="70310" y="0"/>
                  <a:pt x="79644" y="10815"/>
                  <a:pt x="79644" y="24157"/>
                </a:cubicBezTo>
                <a:cubicBezTo>
                  <a:pt x="79644" y="33739"/>
                  <a:pt x="74829" y="42019"/>
                  <a:pt x="67818" y="45846"/>
                </a:cubicBezTo>
                <a:lnTo>
                  <a:pt x="82063" y="45846"/>
                </a:lnTo>
                <a:cubicBezTo>
                  <a:pt x="87953" y="45846"/>
                  <a:pt x="92729" y="51379"/>
                  <a:pt x="92729" y="58205"/>
                </a:cubicBezTo>
                <a:lnTo>
                  <a:pt x="92729" y="63301"/>
                </a:lnTo>
                <a:lnTo>
                  <a:pt x="98373" y="63301"/>
                </a:lnTo>
                <a:cubicBezTo>
                  <a:pt x="99719" y="63301"/>
                  <a:pt x="100844" y="64392"/>
                  <a:pt x="101072" y="65867"/>
                </a:cubicBezTo>
                <a:lnTo>
                  <a:pt x="120000" y="47629"/>
                </a:lnTo>
                <a:lnTo>
                  <a:pt x="120000" y="118217"/>
                </a:lnTo>
                <a:lnTo>
                  <a:pt x="101072" y="99978"/>
                </a:lnTo>
                <a:cubicBezTo>
                  <a:pt x="100844" y="101453"/>
                  <a:pt x="99719" y="102544"/>
                  <a:pt x="98373" y="102544"/>
                </a:cubicBezTo>
                <a:lnTo>
                  <a:pt x="92729" y="102544"/>
                </a:lnTo>
                <a:lnTo>
                  <a:pt x="92729" y="107640"/>
                </a:lnTo>
                <a:cubicBezTo>
                  <a:pt x="92729" y="114466"/>
                  <a:pt x="87953" y="120000"/>
                  <a:pt x="82063" y="120000"/>
                </a:cubicBezTo>
                <a:lnTo>
                  <a:pt x="10665" y="120000"/>
                </a:lnTo>
                <a:cubicBezTo>
                  <a:pt x="4775" y="120000"/>
                  <a:pt x="0" y="114466"/>
                  <a:pt x="0" y="107640"/>
                </a:cubicBezTo>
                <a:lnTo>
                  <a:pt x="0" y="58205"/>
                </a:lnTo>
                <a:cubicBezTo>
                  <a:pt x="0" y="51379"/>
                  <a:pt x="4775" y="45846"/>
                  <a:pt x="10665" y="45846"/>
                </a:cubicBezTo>
                <a:lnTo>
                  <a:pt x="20167" y="45846"/>
                </a:lnTo>
                <a:cubicBezTo>
                  <a:pt x="15632" y="43527"/>
                  <a:pt x="12479" y="38266"/>
                  <a:pt x="12479" y="32152"/>
                </a:cubicBezTo>
                <a:cubicBezTo>
                  <a:pt x="12479" y="23858"/>
                  <a:pt x="18281" y="17135"/>
                  <a:pt x="25439" y="17135"/>
                </a:cubicBezTo>
                <a:cubicBezTo>
                  <a:pt x="32597" y="17135"/>
                  <a:pt x="38399" y="23858"/>
                  <a:pt x="38399" y="32152"/>
                </a:cubicBezTo>
                <a:cubicBezTo>
                  <a:pt x="38399" y="38266"/>
                  <a:pt x="35246" y="43527"/>
                  <a:pt x="30711" y="45846"/>
                </a:cubicBezTo>
                <a:lnTo>
                  <a:pt x="49774" y="45846"/>
                </a:lnTo>
                <a:cubicBezTo>
                  <a:pt x="42762" y="42019"/>
                  <a:pt x="37948" y="33739"/>
                  <a:pt x="37948" y="24157"/>
                </a:cubicBezTo>
                <a:cubicBezTo>
                  <a:pt x="37948" y="10815"/>
                  <a:pt x="47282" y="0"/>
                  <a:pt x="58796" y="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896842" y="3359285"/>
            <a:ext cx="451151" cy="2653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325" y="0"/>
                </a:moveTo>
                <a:cubicBezTo>
                  <a:pt x="57674" y="0"/>
                  <a:pt x="65058" y="7019"/>
                  <a:pt x="69179" y="18219"/>
                </a:cubicBezTo>
                <a:cubicBezTo>
                  <a:pt x="71776" y="14188"/>
                  <a:pt x="75252" y="11987"/>
                  <a:pt x="79031" y="11987"/>
                </a:cubicBezTo>
                <a:cubicBezTo>
                  <a:pt x="87238" y="11987"/>
                  <a:pt x="94019" y="22369"/>
                  <a:pt x="94791" y="35895"/>
                </a:cubicBezTo>
                <a:cubicBezTo>
                  <a:pt x="94933" y="35750"/>
                  <a:pt x="95076" y="35747"/>
                  <a:pt x="95220" y="35747"/>
                </a:cubicBezTo>
                <a:cubicBezTo>
                  <a:pt x="108905" y="35747"/>
                  <a:pt x="120000" y="54608"/>
                  <a:pt x="120000" y="77873"/>
                </a:cubicBezTo>
                <a:cubicBezTo>
                  <a:pt x="120000" y="99840"/>
                  <a:pt x="110109" y="117880"/>
                  <a:pt x="97485" y="119805"/>
                </a:cubicBezTo>
                <a:lnTo>
                  <a:pt x="97485" y="120000"/>
                </a:lnTo>
                <a:lnTo>
                  <a:pt x="95220" y="120000"/>
                </a:lnTo>
                <a:lnTo>
                  <a:pt x="27654" y="120000"/>
                </a:lnTo>
                <a:lnTo>
                  <a:pt x="27654" y="119685"/>
                </a:lnTo>
                <a:cubicBezTo>
                  <a:pt x="26712" y="119904"/>
                  <a:pt x="25752" y="120000"/>
                  <a:pt x="24779" y="120000"/>
                </a:cubicBezTo>
                <a:cubicBezTo>
                  <a:pt x="11094" y="120000"/>
                  <a:pt x="0" y="101139"/>
                  <a:pt x="0" y="77873"/>
                </a:cubicBezTo>
                <a:cubicBezTo>
                  <a:pt x="0" y="54608"/>
                  <a:pt x="11094" y="35747"/>
                  <a:pt x="24779" y="35747"/>
                </a:cubicBezTo>
                <a:lnTo>
                  <a:pt x="25282" y="35920"/>
                </a:lnTo>
                <a:cubicBezTo>
                  <a:pt x="26617" y="15537"/>
                  <a:pt x="36904" y="0"/>
                  <a:pt x="49325" y="0"/>
                </a:cubicBezTo>
                <a:close/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2599456" y="1664605"/>
            <a:ext cx="307163" cy="2875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3626951" y="2567788"/>
            <a:ext cx="1897587" cy="1897587"/>
          </a:xfrm>
          <a:prstGeom prst="ellipse">
            <a:avLst/>
          </a:prstGeom>
          <a:gradFill>
            <a:gsLst>
              <a:gs pos="0">
                <a:srgbClr val="34B9C3"/>
              </a:gs>
              <a:gs pos="100000">
                <a:srgbClr val="34B9C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4316847" y="2850444"/>
            <a:ext cx="517795" cy="522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274" y="39473"/>
                </a:moveTo>
                <a:cubicBezTo>
                  <a:pt x="53599" y="36371"/>
                  <a:pt x="41599" y="43242"/>
                  <a:pt x="38470" y="54820"/>
                </a:cubicBezTo>
                <a:cubicBezTo>
                  <a:pt x="35342" y="66398"/>
                  <a:pt x="42270" y="78299"/>
                  <a:pt x="53945" y="81402"/>
                </a:cubicBezTo>
                <a:cubicBezTo>
                  <a:pt x="65620" y="84504"/>
                  <a:pt x="77621" y="77633"/>
                  <a:pt x="80749" y="66055"/>
                </a:cubicBezTo>
                <a:cubicBezTo>
                  <a:pt x="83877" y="54477"/>
                  <a:pt x="76949" y="42576"/>
                  <a:pt x="65274" y="39473"/>
                </a:cubicBezTo>
                <a:close/>
                <a:moveTo>
                  <a:pt x="69168" y="25060"/>
                </a:moveTo>
                <a:cubicBezTo>
                  <a:pt x="88870" y="30296"/>
                  <a:pt x="100561" y="50379"/>
                  <a:pt x="95282" y="69917"/>
                </a:cubicBezTo>
                <a:cubicBezTo>
                  <a:pt x="90003" y="89455"/>
                  <a:pt x="69753" y="101050"/>
                  <a:pt x="50051" y="95815"/>
                </a:cubicBezTo>
                <a:cubicBezTo>
                  <a:pt x="30350" y="90579"/>
                  <a:pt x="18658" y="70496"/>
                  <a:pt x="23937" y="50958"/>
                </a:cubicBezTo>
                <a:cubicBezTo>
                  <a:pt x="29216" y="31420"/>
                  <a:pt x="49467" y="19825"/>
                  <a:pt x="69168" y="25060"/>
                </a:cubicBezTo>
                <a:close/>
                <a:moveTo>
                  <a:pt x="70584" y="19819"/>
                </a:moveTo>
                <a:cubicBezTo>
                  <a:pt x="47964" y="13808"/>
                  <a:pt x="24713" y="27121"/>
                  <a:pt x="18652" y="49554"/>
                </a:cubicBezTo>
                <a:cubicBezTo>
                  <a:pt x="12591" y="71987"/>
                  <a:pt x="26015" y="95045"/>
                  <a:pt x="48635" y="101056"/>
                </a:cubicBezTo>
                <a:cubicBezTo>
                  <a:pt x="71255" y="107067"/>
                  <a:pt x="94506" y="93754"/>
                  <a:pt x="100567" y="71321"/>
                </a:cubicBezTo>
                <a:cubicBezTo>
                  <a:pt x="106628" y="48888"/>
                  <a:pt x="93204" y="25830"/>
                  <a:pt x="70584" y="19819"/>
                </a:cubicBezTo>
                <a:close/>
                <a:moveTo>
                  <a:pt x="120000" y="28418"/>
                </a:moveTo>
                <a:lnTo>
                  <a:pt x="119819" y="29085"/>
                </a:lnTo>
                <a:lnTo>
                  <a:pt x="119636" y="28804"/>
                </a:lnTo>
                <a:close/>
                <a:moveTo>
                  <a:pt x="84120" y="4683"/>
                </a:moveTo>
                <a:lnTo>
                  <a:pt x="83867" y="19572"/>
                </a:lnTo>
                <a:lnTo>
                  <a:pt x="83406" y="19449"/>
                </a:lnTo>
                <a:cubicBezTo>
                  <a:pt x="87163" y="21546"/>
                  <a:pt x="90559" y="24117"/>
                  <a:pt x="93431" y="27166"/>
                </a:cubicBezTo>
                <a:lnTo>
                  <a:pt x="106796" y="23870"/>
                </a:lnTo>
                <a:lnTo>
                  <a:pt x="115363" y="39849"/>
                </a:lnTo>
                <a:lnTo>
                  <a:pt x="105840" y="48364"/>
                </a:lnTo>
                <a:cubicBezTo>
                  <a:pt x="107034" y="52676"/>
                  <a:pt x="107596" y="57191"/>
                  <a:pt x="107394" y="61781"/>
                </a:cubicBezTo>
                <a:lnTo>
                  <a:pt x="119289" y="68330"/>
                </a:lnTo>
                <a:lnTo>
                  <a:pt x="114566" y="85810"/>
                </a:lnTo>
                <a:lnTo>
                  <a:pt x="100132" y="85570"/>
                </a:lnTo>
                <a:cubicBezTo>
                  <a:pt x="98307" y="88594"/>
                  <a:pt x="96096" y="91321"/>
                  <a:pt x="93619" y="93756"/>
                </a:cubicBezTo>
                <a:lnTo>
                  <a:pt x="98359" y="106025"/>
                </a:lnTo>
                <a:lnTo>
                  <a:pt x="83411" y="116405"/>
                </a:lnTo>
                <a:lnTo>
                  <a:pt x="72073" y="106643"/>
                </a:lnTo>
                <a:lnTo>
                  <a:pt x="73453" y="105685"/>
                </a:lnTo>
                <a:cubicBezTo>
                  <a:pt x="69110" y="107079"/>
                  <a:pt x="64517" y="107749"/>
                  <a:pt x="59835" y="107723"/>
                </a:cubicBezTo>
                <a:lnTo>
                  <a:pt x="52963" y="119999"/>
                </a:lnTo>
                <a:lnTo>
                  <a:pt x="35336" y="115316"/>
                </a:lnTo>
                <a:lnTo>
                  <a:pt x="35574" y="101277"/>
                </a:lnTo>
                <a:cubicBezTo>
                  <a:pt x="31839" y="99165"/>
                  <a:pt x="28466" y="96583"/>
                  <a:pt x="25614" y="93529"/>
                </a:cubicBezTo>
                <a:lnTo>
                  <a:pt x="25843" y="94015"/>
                </a:lnTo>
                <a:lnTo>
                  <a:pt x="11102" y="96847"/>
                </a:lnTo>
                <a:lnTo>
                  <a:pt x="3390" y="80445"/>
                </a:lnTo>
                <a:lnTo>
                  <a:pt x="13359" y="72429"/>
                </a:lnTo>
                <a:cubicBezTo>
                  <a:pt x="12295" y="68561"/>
                  <a:pt x="11739" y="64530"/>
                  <a:pt x="11738" y="60428"/>
                </a:cubicBezTo>
                <a:lnTo>
                  <a:pt x="0" y="53965"/>
                </a:lnTo>
                <a:lnTo>
                  <a:pt x="4723" y="36484"/>
                </a:lnTo>
                <a:lnTo>
                  <a:pt x="18174" y="36709"/>
                </a:lnTo>
                <a:cubicBezTo>
                  <a:pt x="19999" y="33515"/>
                  <a:pt x="22203" y="30603"/>
                  <a:pt x="24696" y="27997"/>
                </a:cubicBezTo>
                <a:lnTo>
                  <a:pt x="20190" y="14215"/>
                </a:lnTo>
                <a:lnTo>
                  <a:pt x="35666" y="4625"/>
                </a:lnTo>
                <a:lnTo>
                  <a:pt x="46473" y="14962"/>
                </a:lnTo>
                <a:lnTo>
                  <a:pt x="46365" y="15030"/>
                </a:lnTo>
                <a:cubicBezTo>
                  <a:pt x="50613" y="13704"/>
                  <a:pt x="55098" y="13091"/>
                  <a:pt x="59667" y="13141"/>
                </a:cubicBezTo>
                <a:lnTo>
                  <a:pt x="59206" y="13018"/>
                </a:lnTo>
                <a:lnTo>
                  <a:pt x="6649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3894193" y="3516581"/>
            <a:ext cx="1363102" cy="548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th-TH" sz="24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ปัญหา </a:t>
            </a:r>
            <a:r>
              <a:rPr lang="en-US" sz="24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Problem!!!</a:t>
            </a:r>
            <a:endParaRPr lang="en-US" sz="2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670530" y="1247488"/>
            <a:ext cx="777641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th-TH" sz="18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ประเด็นปัญหาที่พบในแผนปฏิบัติการประจำปีที่ผ่านมา</a:t>
            </a:r>
            <a:endParaRPr lang="en-US" sz="18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0" y="285750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th-TH" sz="32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ปัญหาของการดำเนินงานตามแผน</a:t>
            </a:r>
            <a:endParaRPr lang="en-US" sz="32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778" y="1742637"/>
            <a:ext cx="126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ไม่แจกแจงงบประมาณให้ชัดเจน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3956" y="2152289"/>
            <a:ext cx="126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ไม่สอดคล้องกับกิจกรรม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8040" y="2343819"/>
            <a:ext cx="126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วัดไม่ได้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5995" y="2135776"/>
            <a:ext cx="1388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เชิงปริมาณ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&amp; 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เชิงคุณภาพ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ไม่ชัดเจน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66210" y="4016785"/>
            <a:ext cx="148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ผู้ประเมินโครงการ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ไม่ได้เกี่ยวข้อง/ไม่ได้รับข้อมูลของโครงการ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54798" y="4027249"/>
            <a:ext cx="126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ไม่มีการเปลี่ยนแปลงของโครงการ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2984973" y="1131591"/>
            <a:ext cx="5611091" cy="576000"/>
            <a:chOff x="2984973" y="1131591"/>
            <a:chExt cx="5611091" cy="576000"/>
          </a:xfrm>
        </p:grpSpPr>
        <p:sp>
          <p:nvSpPr>
            <p:cNvPr id="120" name="Shape 120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-5400000" flipH="1">
              <a:off x="2984973" y="1131591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85D8D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2988072" y="1234925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rgbClr val="85D8DE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3667248" y="1258262"/>
              <a:ext cx="47525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th-TH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หลักการและเหตุผล</a:t>
              </a:r>
              <a:endPara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Shape 124"/>
          <p:cNvSpPr txBox="1"/>
          <p:nvPr/>
        </p:nvSpPr>
        <p:spPr>
          <a:xfrm>
            <a:off x="3526670" y="1697876"/>
            <a:ext cx="478974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2984973" y="2023433"/>
            <a:ext cx="5611091" cy="576000"/>
            <a:chOff x="2984973" y="2023433"/>
            <a:chExt cx="5611091" cy="576000"/>
          </a:xfrm>
        </p:grpSpPr>
        <p:sp>
          <p:nvSpPr>
            <p:cNvPr id="126" name="Shape 126"/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85D8D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rgbClr val="85D8DE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3676579" y="2132062"/>
              <a:ext cx="47525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th-TH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วัตถุประสงค์และเป้าหมาย</a:t>
              </a:r>
              <a:endPara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Shape 130"/>
          <p:cNvSpPr txBox="1"/>
          <p:nvPr/>
        </p:nvSpPr>
        <p:spPr>
          <a:xfrm>
            <a:off x="3526670" y="2589718"/>
            <a:ext cx="478974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</a:p>
        </p:txBody>
      </p:sp>
      <p:grpSp>
        <p:nvGrpSpPr>
          <p:cNvPr id="131" name="Shape 131"/>
          <p:cNvGrpSpPr/>
          <p:nvPr/>
        </p:nvGrpSpPr>
        <p:grpSpPr>
          <a:xfrm>
            <a:off x="2984973" y="2915275"/>
            <a:ext cx="5611091" cy="576000"/>
            <a:chOff x="2984973" y="2915275"/>
            <a:chExt cx="5611091" cy="576000"/>
          </a:xfrm>
        </p:grpSpPr>
        <p:sp>
          <p:nvSpPr>
            <p:cNvPr id="132" name="Shape 132"/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85D8D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rgbClr val="85D8DE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3667248" y="3041946"/>
              <a:ext cx="47525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th-TH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วิธีการดำเนินงาน</a:t>
              </a:r>
              <a:r>
                <a:rPr lang="th-TH" b="1" dirty="0" smtClean="0">
                  <a:solidFill>
                    <a:schemeClr val="lt1"/>
                  </a:solidFill>
                </a:rPr>
                <a:t>/ </a:t>
              </a:r>
              <a:r>
                <a:rPr lang="th-TH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แผนการดำเนินงาน/ งบประมาณ</a:t>
              </a:r>
              <a:endPara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Shape 136"/>
          <p:cNvSpPr txBox="1"/>
          <p:nvPr/>
        </p:nvSpPr>
        <p:spPr>
          <a:xfrm>
            <a:off x="3526670" y="3481560"/>
            <a:ext cx="478974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2984973" y="3807117"/>
            <a:ext cx="5611091" cy="576000"/>
            <a:chOff x="2984973" y="3807117"/>
            <a:chExt cx="5611091" cy="576000"/>
          </a:xfrm>
        </p:grpSpPr>
        <p:sp>
          <p:nvSpPr>
            <p:cNvPr id="138" name="Shape 138"/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85D8D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>
                  <a:solidFill>
                    <a:srgbClr val="85D8DE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667248" y="3933788"/>
              <a:ext cx="47525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th-TH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ผลที่คาดว่าจะได้รับ</a:t>
              </a:r>
              <a:endPara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3526670" y="4373402"/>
            <a:ext cx="478974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17575" y="432850"/>
            <a:ext cx="6626400" cy="567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th-TH" sz="44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ส่วนประกอบของโครงการ</a:t>
            </a:r>
            <a:endParaRPr lang="en-US" sz="44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82625" y="2210925"/>
            <a:ext cx="45678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th-TH" sz="40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หลักการเขียนโครงการ</a:t>
            </a:r>
            <a:endParaRPr lang="en-US" sz="4000" b="1" dirty="0">
              <a:solidFill>
                <a:schemeClr val="dk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241667" y="1589480"/>
            <a:ext cx="660663" cy="5074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0" y="2204425"/>
            <a:ext cx="9144000" cy="58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th-TH" sz="3200" b="1" dirty="0" smtClean="0">
                <a:solidFill>
                  <a:srgbClr val="3F3F3F"/>
                </a:solidFill>
              </a:rPr>
              <a:t>หลักการและเหตุผล</a:t>
            </a:r>
            <a:r>
              <a:rPr lang="en-US" sz="3200" b="1" dirty="0" smtClean="0">
                <a:solidFill>
                  <a:srgbClr val="3F3F3F"/>
                </a:solidFill>
              </a:rPr>
              <a:t>!!</a:t>
            </a:r>
            <a:endParaRPr lang="en-US" sz="3200" b="1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Shape 443"/>
          <p:cNvGrpSpPr/>
          <p:nvPr/>
        </p:nvGrpSpPr>
        <p:grpSpPr>
          <a:xfrm rot="10800000">
            <a:off x="697056" y="1363386"/>
            <a:ext cx="3831054" cy="3285728"/>
            <a:chOff x="697056" y="1363386"/>
            <a:chExt cx="3831054" cy="3285728"/>
          </a:xfrm>
        </p:grpSpPr>
        <p:sp>
          <p:nvSpPr>
            <p:cNvPr id="444" name="Shape 444"/>
            <p:cNvSpPr/>
            <p:nvPr/>
          </p:nvSpPr>
          <p:spPr>
            <a:xfrm>
              <a:off x="697056" y="1363386"/>
              <a:ext cx="3831054" cy="328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125586" y="1363386"/>
              <a:ext cx="973992" cy="847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60000" y="0"/>
                  </a:lnTo>
                  <a:lnTo>
                    <a:pt x="6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gradFill>
              <a:gsLst>
                <a:gs pos="0">
                  <a:srgbClr val="1E6A6F"/>
                </a:gs>
                <a:gs pos="100000">
                  <a:srgbClr val="1E6A6F"/>
                </a:gs>
              </a:gsLst>
              <a:lin ang="5400000" scaled="0"/>
            </a:gradFill>
            <a:ln w="254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1763087" y="2211010"/>
              <a:ext cx="1698991" cy="60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25097" y="0"/>
                  </a:lnTo>
                  <a:lnTo>
                    <a:pt x="94902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317625" tIns="20300" rIns="317625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b="1">
                  <a:solidFill>
                    <a:srgbClr val="FFFFFF"/>
                  </a:solidFill>
                </a:rPr>
                <a:t>B  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1407743" y="2820536"/>
              <a:ext cx="2409678" cy="60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7695" y="0"/>
                  </a:lnTo>
                  <a:lnTo>
                    <a:pt x="102304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442000" tIns="20300" rIns="4420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b="1">
                  <a:solidFill>
                    <a:srgbClr val="FFFFFF"/>
                  </a:solidFill>
                </a:rPr>
                <a:t>C  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1052399" y="3430062"/>
              <a:ext cx="3120366" cy="60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3665" y="0"/>
                  </a:lnTo>
                  <a:lnTo>
                    <a:pt x="106334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566375" tIns="20300" rIns="566375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b="1">
                  <a:solidFill>
                    <a:srgbClr val="FFFFFF"/>
                  </a:solidFill>
                </a:rPr>
                <a:t>D  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697056" y="4039588"/>
              <a:ext cx="3831053" cy="609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1130" y="0"/>
                  </a:lnTo>
                  <a:lnTo>
                    <a:pt x="108869" y="0"/>
                  </a:lnTo>
                  <a:lnTo>
                    <a:pt x="119999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85D8DE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90750" tIns="20300" rIns="69075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b="1" dirty="0">
                  <a:solidFill>
                    <a:srgbClr val="FFFFFF"/>
                  </a:solidFill>
                </a:rPr>
                <a:t>E  </a:t>
              </a:r>
            </a:p>
          </p:txBody>
        </p:sp>
      </p:grpSp>
      <p:sp>
        <p:nvSpPr>
          <p:cNvPr id="450" name="Shape 450"/>
          <p:cNvSpPr/>
          <p:nvPr/>
        </p:nvSpPr>
        <p:spPr>
          <a:xfrm>
            <a:off x="5130846" y="4119352"/>
            <a:ext cx="504055" cy="504000"/>
          </a:xfrm>
          <a:prstGeom prst="ellipse">
            <a:avLst/>
          </a:prstGeom>
          <a:gradFill>
            <a:gsLst>
              <a:gs pos="0">
                <a:srgbClr val="1E6A6F"/>
              </a:gs>
              <a:gs pos="100000">
                <a:srgbClr val="1E6A6F"/>
              </a:gs>
            </a:gsLst>
            <a:lin ang="5400000" scaled="0"/>
          </a:gradFill>
          <a:ln w="127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800" b="1" dirty="0" smtClean="0">
                <a:solidFill>
                  <a:srgbClr val="FFFFFF"/>
                </a:solidFill>
              </a:rPr>
              <a:t>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140178" y="2151969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52" name="Shape 452"/>
          <p:cNvSpPr/>
          <p:nvPr/>
        </p:nvSpPr>
        <p:spPr>
          <a:xfrm>
            <a:off x="5140178" y="2775677"/>
            <a:ext cx="504055" cy="50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8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453" name="Shape 453"/>
          <p:cNvSpPr/>
          <p:nvPr/>
        </p:nvSpPr>
        <p:spPr>
          <a:xfrm>
            <a:off x="5140178" y="3399385"/>
            <a:ext cx="504055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54" name="Shape 454"/>
          <p:cNvSpPr/>
          <p:nvPr/>
        </p:nvSpPr>
        <p:spPr>
          <a:xfrm>
            <a:off x="5130847" y="1468913"/>
            <a:ext cx="504055" cy="504000"/>
          </a:xfrm>
          <a:prstGeom prst="ellipse">
            <a:avLst/>
          </a:prstGeom>
          <a:solidFill>
            <a:srgbClr val="85D8DE"/>
          </a:solidFill>
          <a:ln w="127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800" b="1" dirty="0" smtClean="0">
                <a:solidFill>
                  <a:srgbClr val="FFFFFF"/>
                </a:solidFill>
              </a:rPr>
              <a:t>A</a:t>
            </a:r>
            <a:endParaRPr lang="en-US" sz="1800" b="1" dirty="0">
              <a:solidFill>
                <a:srgbClr val="FFFFFF"/>
              </a:solidFill>
            </a:endParaRPr>
          </a:p>
        </p:txBody>
      </p:sp>
      <p:cxnSp>
        <p:nvCxnSpPr>
          <p:cNvPr id="455" name="Shape 455"/>
          <p:cNvCxnSpPr/>
          <p:nvPr/>
        </p:nvCxnSpPr>
        <p:spPr>
          <a:xfrm>
            <a:off x="3015942" y="1769667"/>
            <a:ext cx="2016224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ot"/>
            <a:round/>
            <a:headEnd type="oval" w="med" len="med"/>
            <a:tailEnd type="triangle" w="lg" len="lg"/>
          </a:ln>
        </p:spPr>
      </p:cxnSp>
      <p:cxnSp>
        <p:nvCxnSpPr>
          <p:cNvPr id="456" name="Shape 456"/>
          <p:cNvCxnSpPr/>
          <p:nvPr/>
        </p:nvCxnSpPr>
        <p:spPr>
          <a:xfrm>
            <a:off x="3375982" y="2403969"/>
            <a:ext cx="1656184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ot"/>
            <a:round/>
            <a:headEnd type="oval" w="med" len="med"/>
            <a:tailEnd type="triangle" w="lg" len="lg"/>
          </a:ln>
        </p:spPr>
      </p:cxnSp>
      <p:cxnSp>
        <p:nvCxnSpPr>
          <p:cNvPr id="457" name="Shape 457"/>
          <p:cNvCxnSpPr/>
          <p:nvPr/>
        </p:nvCxnSpPr>
        <p:spPr>
          <a:xfrm>
            <a:off x="3736022" y="3027677"/>
            <a:ext cx="1296144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ot"/>
            <a:round/>
            <a:headEnd type="oval" w="med" len="med"/>
            <a:tailEnd type="triangle" w="lg" len="lg"/>
          </a:ln>
        </p:spPr>
      </p:cxnSp>
      <p:cxnSp>
        <p:nvCxnSpPr>
          <p:cNvPr id="458" name="Shape 458"/>
          <p:cNvCxnSpPr/>
          <p:nvPr/>
        </p:nvCxnSpPr>
        <p:spPr>
          <a:xfrm>
            <a:off x="4132166" y="3651385"/>
            <a:ext cx="900000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ot"/>
            <a:round/>
            <a:headEnd type="oval" w="med" len="med"/>
            <a:tailEnd type="triangle" w="lg" len="lg"/>
          </a:ln>
        </p:spPr>
      </p:cxnSp>
      <p:cxnSp>
        <p:nvCxnSpPr>
          <p:cNvPr id="459" name="Shape 459"/>
          <p:cNvCxnSpPr/>
          <p:nvPr/>
        </p:nvCxnSpPr>
        <p:spPr>
          <a:xfrm>
            <a:off x="4528110" y="4275093"/>
            <a:ext cx="504056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ot"/>
            <a:round/>
            <a:headEnd type="oval" w="med" len="med"/>
            <a:tailEnd type="triangle" w="lg" len="lg"/>
          </a:ln>
        </p:spPr>
      </p:cxnSp>
      <p:grpSp>
        <p:nvGrpSpPr>
          <p:cNvPr id="460" name="Shape 460"/>
          <p:cNvGrpSpPr/>
          <p:nvPr/>
        </p:nvGrpSpPr>
        <p:grpSpPr>
          <a:xfrm>
            <a:off x="5749233" y="1431557"/>
            <a:ext cx="2830257" cy="676219"/>
            <a:chOff x="1472558" y="998559"/>
            <a:chExt cx="2765965" cy="676219"/>
          </a:xfrm>
        </p:grpSpPr>
        <p:sp>
          <p:nvSpPr>
            <p:cNvPr id="461" name="Shape 461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dirty="0" smtClean="0">
                  <a:solidFill>
                    <a:srgbClr val="3F3F3F"/>
                  </a:solidFill>
                </a:rPr>
                <a:t>แผนการศึกษาชาติแห่งชาติ พ.ศ.</a:t>
              </a:r>
              <a:r>
                <a:rPr lang="en-US" sz="1200" dirty="0" smtClean="0">
                  <a:solidFill>
                    <a:srgbClr val="3F3F3F"/>
                  </a:solidFill>
                </a:rPr>
                <a:t>2560-2579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b="1" dirty="0" smtClean="0">
                  <a:solidFill>
                    <a:srgbClr val="3F3F3F"/>
                  </a:solidFill>
                </a:rPr>
                <a:t>นโยบายรัฐ / กฎหมายที่เกี่ยวข้อง</a:t>
              </a:r>
              <a:endParaRPr lang="en-US" sz="1200" b="1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5749233" y="2057914"/>
            <a:ext cx="3166167" cy="676219"/>
            <a:chOff x="1472558" y="998559"/>
            <a:chExt cx="2765965" cy="676219"/>
          </a:xfrm>
        </p:grpSpPr>
        <p:sp>
          <p:nvSpPr>
            <p:cNvPr id="464" name="Shape 464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dirty="0" smtClean="0">
                  <a:solidFill>
                    <a:srgbClr val="3F3F3F"/>
                  </a:solidFill>
                </a:rPr>
                <a:t>(วิเคราะห์วัตถุประสงค์และเป้าหมายของกิจกรรม)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b="1" dirty="0" smtClean="0">
                  <a:solidFill>
                    <a:srgbClr val="3F3F3F"/>
                  </a:solidFill>
                </a:rPr>
                <a:t>กลยุทธ์โรงเรียนสตรีวัดอัปสรสวรรค์</a:t>
              </a:r>
              <a:endParaRPr lang="en-US" sz="1200" b="1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5749233" y="2684271"/>
            <a:ext cx="2830257" cy="676219"/>
            <a:chOff x="1472558" y="998559"/>
            <a:chExt cx="2765965" cy="676219"/>
          </a:xfrm>
        </p:grpSpPr>
        <p:sp>
          <p:nvSpPr>
            <p:cNvPr id="467" name="Shape 467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200" dirty="0" smtClean="0">
                  <a:solidFill>
                    <a:srgbClr val="3F3F3F"/>
                  </a:solidFill>
                </a:rPr>
                <a:t>4 </a:t>
              </a:r>
              <a:r>
                <a:rPr lang="th-TH" sz="1200" dirty="0" smtClean="0">
                  <a:solidFill>
                    <a:srgbClr val="3F3F3F"/>
                  </a:solidFill>
                </a:rPr>
                <a:t>มาตรฐาน ตัวบ่งชี้และเกณฑ์การพิจารณา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b="1" dirty="0" smtClean="0">
                  <a:solidFill>
                    <a:srgbClr val="3F3F3F"/>
                  </a:solidFill>
                </a:rPr>
                <a:t>มาตรฐานและตัวบ่งชี้</a:t>
              </a:r>
              <a:endParaRPr lang="en-US" sz="1200" b="1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469" name="Shape 469"/>
          <p:cNvGrpSpPr/>
          <p:nvPr/>
        </p:nvGrpSpPr>
        <p:grpSpPr>
          <a:xfrm>
            <a:off x="5749233" y="3249517"/>
            <a:ext cx="2830257" cy="676219"/>
            <a:chOff x="1472558" y="998559"/>
            <a:chExt cx="2765965" cy="676219"/>
          </a:xfrm>
        </p:grpSpPr>
        <p:sp>
          <p:nvSpPr>
            <p:cNvPr id="470" name="Shape 470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dirty="0" smtClean="0">
                  <a:solidFill>
                    <a:srgbClr val="3F3F3F"/>
                  </a:solidFill>
                </a:rPr>
                <a:t>หากเป็นโครงการต่อเนื่องควรเขียนให้เห็นการเชื่อมโยงพิจารณาผลการประเมินในครั้งก่อน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b="1" dirty="0" smtClean="0">
                  <a:solidFill>
                    <a:srgbClr val="3F3F3F"/>
                  </a:solidFill>
                </a:rPr>
                <a:t>โครงการและกิจกรรมที่จะดำเนินการ</a:t>
              </a:r>
              <a:endParaRPr lang="en-US" sz="1200" b="1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5749233" y="4022737"/>
            <a:ext cx="2830257" cy="676219"/>
            <a:chOff x="1472558" y="998559"/>
            <a:chExt cx="2765965" cy="676219"/>
          </a:xfrm>
        </p:grpSpPr>
        <p:sp>
          <p:nvSpPr>
            <p:cNvPr id="473" name="Shape 473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dirty="0" smtClean="0">
                  <a:solidFill>
                    <a:srgbClr val="3F3F3F"/>
                  </a:solidFill>
                </a:rPr>
                <a:t>สอดคล้องกับ </a:t>
              </a:r>
              <a:r>
                <a:rPr lang="en-US" sz="1200" dirty="0" smtClean="0">
                  <a:solidFill>
                    <a:srgbClr val="3F3F3F"/>
                  </a:solidFill>
                </a:rPr>
                <a:t>A+B+C. 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200" b="1" dirty="0" smtClean="0">
                  <a:solidFill>
                    <a:srgbClr val="3F3F3F"/>
                  </a:solidFill>
                </a:rPr>
                <a:t>ผลที่คาดว่าจะได้รับจากกิจกรรม</a:t>
              </a:r>
              <a:endParaRPr lang="en-US" sz="1200" b="1" dirty="0">
                <a:solidFill>
                  <a:srgbClr val="3F3F3F"/>
                </a:solidFill>
              </a:endParaRPr>
            </a:p>
          </p:txBody>
        </p:sp>
      </p:grpSp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0" y="285750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th-TH" sz="3200" b="1" dirty="0" smtClean="0">
                <a:solidFill>
                  <a:srgbClr val="3F3F3F"/>
                </a:solidFill>
              </a:rPr>
              <a:t>หลักการและเหตุผล</a:t>
            </a:r>
            <a:endParaRPr lang="en-US" sz="32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Shape 787"/>
          <p:cNvGrpSpPr/>
          <p:nvPr/>
        </p:nvGrpSpPr>
        <p:grpSpPr>
          <a:xfrm>
            <a:off x="4114800" y="133350"/>
            <a:ext cx="4345543" cy="3185488"/>
            <a:chOff x="2227884" y="1468861"/>
            <a:chExt cx="2835932" cy="3185488"/>
          </a:xfrm>
        </p:grpSpPr>
        <p:sp>
          <p:nvSpPr>
            <p:cNvPr id="788" name="Shape 788"/>
            <p:cNvSpPr txBox="1"/>
            <p:nvPr/>
          </p:nvSpPr>
          <p:spPr>
            <a:xfrm>
              <a:off x="2227884" y="1607361"/>
              <a:ext cx="2835932" cy="30469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endPara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89" name="Shape 789"/>
            <p:cNvSpPr txBox="1"/>
            <p:nvPr/>
          </p:nvSpPr>
          <p:spPr>
            <a:xfrm>
              <a:off x="2227884" y="1468861"/>
              <a:ext cx="2835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โครงการพัฒนาผู้เรียนสู่ศตวรรษที่ </a:t>
              </a:r>
              <a:r>
                <a:rPr lang="en-US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21 (</a:t>
              </a: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กลุ่มสาระภาษาไทย)</a:t>
              </a:r>
              <a:endPara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buSzPct val="25000"/>
              </a:pPr>
              <a:endPara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304800" y="895350"/>
            <a:ext cx="3429000" cy="85210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ตัวอย่างหลักการ</a:t>
            </a:r>
            <a:b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และเหตุผล</a:t>
            </a:r>
            <a:endParaRPr lang="en-US" sz="3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97220" y="43950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dirty="0">
                <a:ea typeface="Times New Roman"/>
                <a:cs typeface="TH SarabunPSK"/>
              </a:rPr>
              <a:t> </a:t>
            </a:r>
            <a:r>
              <a:rPr lang="th-TH" dirty="0" smtClean="0">
                <a:ea typeface="Times New Roman"/>
                <a:cs typeface="TH SarabunPSK"/>
              </a:rPr>
              <a:t>         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จาก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กระแสโลกที่เปลี่ยนแปลงอย่างรวดเร็วในช่วงทศวรรษที่ผ่านมา ส่งผลให้หลายประเทศทั่วโลกต้อง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เผชิญกับ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ความหลากหลายทั้งด้านสังคมและระบบเศรษฐกิจซึ่งมีอิทธิพลต่อวิถีชีวิตเป็นอย่างมาก 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รัฐบาลจึงต้อง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เร่งเตรียมบุคลากรของประเทศให้พร้อมรับการเปลี่ยนแปลง 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ตามความ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ในมาตรา </a:t>
            </a:r>
            <a:r>
              <a:rPr lang="en-US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24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 ของ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พระราชบัญญัติการศึกษาแห่งชาติ พุทธศักราช </a:t>
            </a:r>
            <a:r>
              <a:rPr lang="en-US" dirty="0">
                <a:latin typeface="TH SarabunPSK" pitchFamily="34" charset="-34"/>
                <a:ea typeface="Times New Roman"/>
                <a:cs typeface="TH SarabunPSK" pitchFamily="34" charset="-34"/>
              </a:rPr>
              <a:t>2552 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แก้ไขเพิ่มเติม (ฉบับที่ </a:t>
            </a:r>
            <a:r>
              <a:rPr lang="en-US" dirty="0">
                <a:latin typeface="TH SarabunPSK" pitchFamily="34" charset="-34"/>
                <a:ea typeface="Times New Roman"/>
                <a:cs typeface="TH SarabunPSK" pitchFamily="34" charset="-34"/>
              </a:rPr>
              <a:t>3) 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พ.ศ. </a:t>
            </a:r>
            <a:r>
              <a:rPr lang="en-US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2553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 ที่ระบุให้สถานศึกษาจัดการเรียนรู้ให้สอดคล้องกับความถนัดของผู้เรียน ฝึกทักษะการคิด การวิเคราะห์ผ่านประสบการณ์จริง เพื่อให้เกิดการคิดเป็น ทำเป็น และรักการอ่าน ควบคู่ไปกับการเสริมสร้างคุณธรรมจริยธรรมและคุณลักษณะอันพึงประสงค์ให้กับนักเรียนด้วย</a:t>
            </a:r>
          </a:p>
          <a:p>
            <a:pPr algn="thaiDist"/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           โรงเรียนสตรีวัดอัปสรสวรรค์เป็นสถานศึกษาที่มุ่งมั่นจะพัฒนาให้นักเรียนจบการศึกษาไปอย่างมีคุณภาพ โดยเฉพาะอย่างยิ่งการพัฒนาสมรรถนะผู้เรียนสู่ศตวรรษที่ </a:t>
            </a:r>
            <a:r>
              <a:rPr lang="en-US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21 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ตามกล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ยุทธ์โรงเรียนที่</a:t>
            </a:r>
            <a:r>
              <a:rPr lang="th-TH" b="1" dirty="0">
                <a:latin typeface="TH SarabunPSK" pitchFamily="34" charset="-34"/>
                <a:ea typeface="Times New Roman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ea typeface="Times New Roman"/>
                <a:cs typeface="TH SarabunPSK" pitchFamily="34" charset="-34"/>
              </a:rPr>
              <a:t>1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 ด้านผู้เรียน 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คือ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ส่งเสริม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ให้นักเรียน</a:t>
            </a:r>
            <a:r>
              <a:rPr lang="th-TH" dirty="0" err="1" smtClean="0">
                <a:latin typeface="TH SarabunPSK" pitchFamily="34" charset="-34"/>
                <a:ea typeface="Calibri"/>
                <a:cs typeface="TH SarabunPSK" pitchFamily="34" charset="-34"/>
              </a:rPr>
              <a:t>มีอัต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ลักษณ์ และได้รับการพัฒนาเต็มศักยภาพ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ตามหลักสูตรสถานศึกษา และสอดคล้องกับมาตรฐานเพื่อการประกันคุณภาพภายใน พ.ศ.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2559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มาตรฐานที่ 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คุณภาพผู้เรียน ตัวบ่งชี้ที่ 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2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ความสามารถในการคิดวิเคราะห์ คิดวิจารณญาณ อภิปราย  แลกเปลี่ยนความ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คิดเห็น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และแก้ปัญหา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           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กลุ่ม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สาระการเรียนรู้ภาษาไทย</a:t>
            </a:r>
            <a:r>
              <a:rPr lang="th-TH" b="1" dirty="0">
                <a:latin typeface="CordiaUPC"/>
                <a:ea typeface="Times New Roman"/>
                <a:cs typeface="TH SarabunPSK"/>
              </a:rPr>
              <a:t> 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โรงเรียนสตรีวัดอัปสรสวรรค์ ได้ตระหนักถึงความสำคัญดังกล่าวจึง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ได้</a:t>
            </a:r>
            <a:r>
              <a:rPr lang="th-TH" dirty="0" err="1" smtClean="0">
                <a:latin typeface="CordiaUPC"/>
                <a:ea typeface="Times New Roman"/>
                <a:cs typeface="TH SarabunPSK"/>
              </a:rPr>
              <a:t>จัดทํา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โครงการพัฒนาผู้เรียนสู่ศตวรรษที่ 21 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ขึ้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น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ซึ่งกิจกรรมประกอบ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ไปด้วยการสนับสนุนการแข่งขันภายในและ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ภายนอก วัน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ภาษาไทย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แห่งชาติ และการ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อบรมทักษะภาษาไทย 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เพื่อให้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ผู้เรียนพร้อมรับการเปลี่ยนแปลงที่จะเกิดขึ้นในอนาคต ควบคู่กับกระตุ้นจิตสำนึกให้นักเรียนตระหนักถึงคุณค่าและความสำคัญ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ของ </a:t>
            </a:r>
            <a:r>
              <a:rPr lang="en-US" dirty="0">
                <a:latin typeface="TH SarabunPSK" pitchFamily="34" charset="-34"/>
                <a:ea typeface="Times New Roman"/>
                <a:cs typeface="TH SarabunPSK" pitchFamily="34" charset="-34"/>
              </a:rPr>
              <a:t>“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ภาษาไทย</a:t>
            </a:r>
            <a:r>
              <a:rPr lang="en-US" dirty="0">
                <a:latin typeface="TH SarabunPSK" pitchFamily="34" charset="-34"/>
                <a:ea typeface="Times New Roman"/>
                <a:cs typeface="TH SarabunPSK" pitchFamily="34" charset="-34"/>
              </a:rPr>
              <a:t>” </a:t>
            </a:r>
            <a:r>
              <a:rPr lang="th-TH" dirty="0">
                <a:latin typeface="TH SarabunPSK" pitchFamily="34" charset="-34"/>
                <a:ea typeface="Times New Roman"/>
                <a:cs typeface="TH SarabunPSK" pitchFamily="34" charset="-34"/>
              </a:rPr>
              <a:t>ซึ่ง</a:t>
            </a:r>
            <a:r>
              <a:rPr lang="th-TH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ถือ</a:t>
            </a:r>
            <a:r>
              <a:rPr lang="th-TH" dirty="0" smtClean="0">
                <a:latin typeface="TH SarabunPSK"/>
                <a:ea typeface="Times New Roman"/>
                <a:cs typeface="Angsana New"/>
              </a:rPr>
              <a:t>ว่า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เป็น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การส่งเสริมและเปิดโอกาสให้นักเรียนได้พัฒนาทักษะ ความรู้ความสามารถ </a:t>
            </a:r>
            <a:r>
              <a:rPr lang="th-TH" dirty="0" smtClean="0">
                <a:latin typeface="CordiaUPC"/>
                <a:ea typeface="Times New Roman"/>
                <a:cs typeface="TH SarabunPSK"/>
              </a:rPr>
              <a:t>ตลอดจนเป็น</a:t>
            </a:r>
            <a:r>
              <a:rPr lang="th-TH" dirty="0">
                <a:latin typeface="CordiaUPC"/>
                <a:ea typeface="Times New Roman"/>
                <a:cs typeface="TH SarabunPSK"/>
              </a:rPr>
              <a:t>การเสริมสร้างให้นักเรียนเป็นบุคคลแห่งการเรียนรู้ และรักในการแสวงหาความรู้ตลอดชีวิตอย่างยั่งยืน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algn="thai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Shape 214"/>
          <p:cNvCxnSpPr/>
          <p:nvPr/>
        </p:nvCxnSpPr>
        <p:spPr>
          <a:xfrm>
            <a:off x="2967676" y="2053064"/>
            <a:ext cx="1073" cy="1512000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4566189" y="2053064"/>
            <a:ext cx="1073" cy="1512000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6" name="Shape 216"/>
          <p:cNvCxnSpPr/>
          <p:nvPr/>
        </p:nvCxnSpPr>
        <p:spPr>
          <a:xfrm>
            <a:off x="6164702" y="2053064"/>
            <a:ext cx="1073" cy="1512000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>
            <a:off x="7907229" y="2053064"/>
            <a:ext cx="0" cy="1512000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>
            <a:off x="1369163" y="2053064"/>
            <a:ext cx="0" cy="1512000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0" y="2862618"/>
            <a:ext cx="9144000" cy="769"/>
          </a:xfrm>
          <a:prstGeom prst="straightConnector1">
            <a:avLst/>
          </a:prstGeom>
          <a:noFill/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Shape 220"/>
          <p:cNvSpPr/>
          <p:nvPr/>
        </p:nvSpPr>
        <p:spPr>
          <a:xfrm>
            <a:off x="1009123" y="2502578"/>
            <a:ext cx="720080" cy="720080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607636" y="2502578"/>
            <a:ext cx="720080" cy="720080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4206149" y="2502578"/>
            <a:ext cx="720080" cy="720080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5804662" y="2502578"/>
            <a:ext cx="720080" cy="720080"/>
          </a:xfrm>
          <a:prstGeom prst="ellipse">
            <a:avLst/>
          </a:pr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7403173" y="2358562"/>
            <a:ext cx="1008112" cy="1008112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5D8D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Shape 225"/>
          <p:cNvGrpSpPr/>
          <p:nvPr/>
        </p:nvGrpSpPr>
        <p:grpSpPr>
          <a:xfrm>
            <a:off x="838200" y="1718093"/>
            <a:ext cx="1143000" cy="369332"/>
            <a:chOff x="604227" y="3010206"/>
            <a:chExt cx="1079430" cy="369332"/>
          </a:xfrm>
        </p:grpSpPr>
        <p:sp>
          <p:nvSpPr>
            <p:cNvPr id="226" name="Shape 226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เป็นไปได้</a:t>
              </a:r>
              <a:endPara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2429034" y="1718093"/>
            <a:ext cx="1079430" cy="369332"/>
            <a:chOff x="604227" y="3010206"/>
            <a:chExt cx="1079430" cy="369332"/>
          </a:xfrm>
        </p:grpSpPr>
        <p:sp>
          <p:nvSpPr>
            <p:cNvPr id="229" name="Shape 229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689793" y="301020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วัดได้จริง</a:t>
              </a:r>
              <a:endPara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4028620" y="1718093"/>
            <a:ext cx="1226489" cy="369332"/>
            <a:chOff x="604227" y="3010206"/>
            <a:chExt cx="1079431" cy="369332"/>
          </a:xfrm>
        </p:grpSpPr>
        <p:sp>
          <p:nvSpPr>
            <p:cNvPr id="232" name="Shape 232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04228" y="3010206"/>
              <a:ext cx="10794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ระบุสิ่งที่ต้องการ</a:t>
              </a:r>
              <a:endPara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5628207" y="1707654"/>
            <a:ext cx="1226488" cy="369332"/>
            <a:chOff x="604227" y="3010206"/>
            <a:chExt cx="1079430" cy="369332"/>
          </a:xfrm>
        </p:grpSpPr>
        <p:sp>
          <p:nvSpPr>
            <p:cNvPr id="235" name="Shape 235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rgbClr val="85D8DE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604227" y="3010206"/>
              <a:ext cx="10794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เป็นเหตุเป็นผล</a:t>
              </a:r>
              <a:endPara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7367514" y="1718093"/>
            <a:ext cx="1079430" cy="369332"/>
            <a:chOff x="604227" y="3010206"/>
            <a:chExt cx="1079430" cy="369332"/>
          </a:xfrm>
        </p:grpSpPr>
        <p:sp>
          <p:nvSpPr>
            <p:cNvPr id="238" name="Shape 238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8100" cap="flat" cmpd="sng">
              <a:solidFill>
                <a:srgbClr val="85D8D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เวลา</a:t>
              </a:r>
              <a:endPara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</p:grpSp>
      <p:sp>
        <p:nvSpPr>
          <p:cNvPr id="240" name="Shape 240"/>
          <p:cNvSpPr/>
          <p:nvPr/>
        </p:nvSpPr>
        <p:spPr>
          <a:xfrm>
            <a:off x="7678157" y="2631632"/>
            <a:ext cx="458144" cy="4619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274" y="39473"/>
                </a:moveTo>
                <a:cubicBezTo>
                  <a:pt x="53599" y="36371"/>
                  <a:pt x="41599" y="43242"/>
                  <a:pt x="38470" y="54820"/>
                </a:cubicBezTo>
                <a:cubicBezTo>
                  <a:pt x="35342" y="66398"/>
                  <a:pt x="42270" y="78299"/>
                  <a:pt x="53945" y="81402"/>
                </a:cubicBezTo>
                <a:cubicBezTo>
                  <a:pt x="65620" y="84504"/>
                  <a:pt x="77621" y="77633"/>
                  <a:pt x="80749" y="66055"/>
                </a:cubicBezTo>
                <a:cubicBezTo>
                  <a:pt x="83877" y="54477"/>
                  <a:pt x="76949" y="42576"/>
                  <a:pt x="65274" y="39473"/>
                </a:cubicBezTo>
                <a:close/>
                <a:moveTo>
                  <a:pt x="69168" y="25060"/>
                </a:moveTo>
                <a:cubicBezTo>
                  <a:pt x="88870" y="30296"/>
                  <a:pt x="100561" y="50379"/>
                  <a:pt x="95282" y="69917"/>
                </a:cubicBezTo>
                <a:cubicBezTo>
                  <a:pt x="90003" y="89455"/>
                  <a:pt x="69753" y="101050"/>
                  <a:pt x="50051" y="95815"/>
                </a:cubicBezTo>
                <a:cubicBezTo>
                  <a:pt x="30350" y="90579"/>
                  <a:pt x="18658" y="70496"/>
                  <a:pt x="23937" y="50958"/>
                </a:cubicBezTo>
                <a:cubicBezTo>
                  <a:pt x="29216" y="31420"/>
                  <a:pt x="49467" y="19825"/>
                  <a:pt x="69168" y="25060"/>
                </a:cubicBezTo>
                <a:close/>
                <a:moveTo>
                  <a:pt x="70584" y="19819"/>
                </a:moveTo>
                <a:cubicBezTo>
                  <a:pt x="47964" y="13808"/>
                  <a:pt x="24713" y="27121"/>
                  <a:pt x="18652" y="49554"/>
                </a:cubicBezTo>
                <a:cubicBezTo>
                  <a:pt x="12591" y="71987"/>
                  <a:pt x="26015" y="95045"/>
                  <a:pt x="48635" y="101056"/>
                </a:cubicBezTo>
                <a:cubicBezTo>
                  <a:pt x="71255" y="107067"/>
                  <a:pt x="94506" y="93754"/>
                  <a:pt x="100567" y="71321"/>
                </a:cubicBezTo>
                <a:cubicBezTo>
                  <a:pt x="106628" y="48888"/>
                  <a:pt x="93204" y="25830"/>
                  <a:pt x="70584" y="19819"/>
                </a:cubicBezTo>
                <a:close/>
                <a:moveTo>
                  <a:pt x="120000" y="28418"/>
                </a:moveTo>
                <a:lnTo>
                  <a:pt x="119819" y="29085"/>
                </a:lnTo>
                <a:lnTo>
                  <a:pt x="119636" y="28804"/>
                </a:lnTo>
                <a:close/>
                <a:moveTo>
                  <a:pt x="84120" y="4683"/>
                </a:moveTo>
                <a:lnTo>
                  <a:pt x="83867" y="19572"/>
                </a:lnTo>
                <a:lnTo>
                  <a:pt x="83406" y="19449"/>
                </a:lnTo>
                <a:cubicBezTo>
                  <a:pt x="87163" y="21546"/>
                  <a:pt x="90559" y="24117"/>
                  <a:pt x="93431" y="27166"/>
                </a:cubicBezTo>
                <a:lnTo>
                  <a:pt x="106796" y="23870"/>
                </a:lnTo>
                <a:lnTo>
                  <a:pt x="115363" y="39849"/>
                </a:lnTo>
                <a:lnTo>
                  <a:pt x="105840" y="48364"/>
                </a:lnTo>
                <a:cubicBezTo>
                  <a:pt x="107034" y="52676"/>
                  <a:pt x="107596" y="57191"/>
                  <a:pt x="107394" y="61781"/>
                </a:cubicBezTo>
                <a:lnTo>
                  <a:pt x="119289" y="68330"/>
                </a:lnTo>
                <a:lnTo>
                  <a:pt x="114566" y="85810"/>
                </a:lnTo>
                <a:lnTo>
                  <a:pt x="100132" y="85570"/>
                </a:lnTo>
                <a:cubicBezTo>
                  <a:pt x="98307" y="88594"/>
                  <a:pt x="96096" y="91321"/>
                  <a:pt x="93619" y="93756"/>
                </a:cubicBezTo>
                <a:lnTo>
                  <a:pt x="98359" y="106025"/>
                </a:lnTo>
                <a:lnTo>
                  <a:pt x="83411" y="116405"/>
                </a:lnTo>
                <a:lnTo>
                  <a:pt x="72073" y="106643"/>
                </a:lnTo>
                <a:lnTo>
                  <a:pt x="73453" y="105685"/>
                </a:lnTo>
                <a:cubicBezTo>
                  <a:pt x="69110" y="107079"/>
                  <a:pt x="64517" y="107749"/>
                  <a:pt x="59835" y="107723"/>
                </a:cubicBezTo>
                <a:lnTo>
                  <a:pt x="52963" y="119999"/>
                </a:lnTo>
                <a:lnTo>
                  <a:pt x="35336" y="115316"/>
                </a:lnTo>
                <a:lnTo>
                  <a:pt x="35574" y="101277"/>
                </a:lnTo>
                <a:cubicBezTo>
                  <a:pt x="31839" y="99165"/>
                  <a:pt x="28466" y="96583"/>
                  <a:pt x="25614" y="93529"/>
                </a:cubicBezTo>
                <a:lnTo>
                  <a:pt x="25843" y="94015"/>
                </a:lnTo>
                <a:lnTo>
                  <a:pt x="11102" y="96847"/>
                </a:lnTo>
                <a:lnTo>
                  <a:pt x="3390" y="80445"/>
                </a:lnTo>
                <a:lnTo>
                  <a:pt x="13359" y="72429"/>
                </a:lnTo>
                <a:cubicBezTo>
                  <a:pt x="12295" y="68561"/>
                  <a:pt x="11739" y="64530"/>
                  <a:pt x="11738" y="60428"/>
                </a:cubicBezTo>
                <a:lnTo>
                  <a:pt x="0" y="53965"/>
                </a:lnTo>
                <a:lnTo>
                  <a:pt x="4723" y="36484"/>
                </a:lnTo>
                <a:lnTo>
                  <a:pt x="18174" y="36709"/>
                </a:lnTo>
                <a:cubicBezTo>
                  <a:pt x="19999" y="33515"/>
                  <a:pt x="22203" y="30603"/>
                  <a:pt x="24696" y="27997"/>
                </a:cubicBezTo>
                <a:lnTo>
                  <a:pt x="20190" y="14215"/>
                </a:lnTo>
                <a:lnTo>
                  <a:pt x="35666" y="4625"/>
                </a:lnTo>
                <a:lnTo>
                  <a:pt x="46473" y="14962"/>
                </a:lnTo>
                <a:lnTo>
                  <a:pt x="46365" y="15030"/>
                </a:lnTo>
                <a:cubicBezTo>
                  <a:pt x="50613" y="13704"/>
                  <a:pt x="55098" y="13091"/>
                  <a:pt x="59667" y="13141"/>
                </a:cubicBezTo>
                <a:lnTo>
                  <a:pt x="59206" y="13018"/>
                </a:lnTo>
                <a:lnTo>
                  <a:pt x="66493" y="0"/>
                </a:lnTo>
                <a:close/>
              </a:path>
            </a:pathLst>
          </a:custGeom>
          <a:solidFill>
            <a:srgbClr val="85D8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021769" y="2725806"/>
            <a:ext cx="292306" cy="273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4394514" y="2689546"/>
            <a:ext cx="343349" cy="3461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00" y="39542"/>
                </a:moveTo>
                <a:cubicBezTo>
                  <a:pt x="61899" y="39542"/>
                  <a:pt x="65213" y="40327"/>
                  <a:pt x="68141" y="41798"/>
                </a:cubicBezTo>
                <a:lnTo>
                  <a:pt x="60267" y="49608"/>
                </a:lnTo>
                <a:cubicBezTo>
                  <a:pt x="59663" y="49468"/>
                  <a:pt x="59037" y="49421"/>
                  <a:pt x="58400" y="49421"/>
                </a:cubicBezTo>
                <a:cubicBezTo>
                  <a:pt x="51357" y="49421"/>
                  <a:pt x="45648" y="55085"/>
                  <a:pt x="45648" y="62070"/>
                </a:cubicBezTo>
                <a:cubicBezTo>
                  <a:pt x="45648" y="69056"/>
                  <a:pt x="51357" y="74719"/>
                  <a:pt x="58400" y="74719"/>
                </a:cubicBezTo>
                <a:cubicBezTo>
                  <a:pt x="65443" y="74719"/>
                  <a:pt x="71152" y="69056"/>
                  <a:pt x="71152" y="62070"/>
                </a:cubicBezTo>
                <a:cubicBezTo>
                  <a:pt x="71152" y="60979"/>
                  <a:pt x="71013" y="59920"/>
                  <a:pt x="70706" y="58922"/>
                </a:cubicBezTo>
                <a:lnTo>
                  <a:pt x="78287" y="51402"/>
                </a:lnTo>
                <a:cubicBezTo>
                  <a:pt x="80122" y="54539"/>
                  <a:pt x="81112" y="58190"/>
                  <a:pt x="81112" y="62070"/>
                </a:cubicBezTo>
                <a:cubicBezTo>
                  <a:pt x="81112" y="74512"/>
                  <a:pt x="70943" y="84598"/>
                  <a:pt x="58400" y="84598"/>
                </a:cubicBezTo>
                <a:cubicBezTo>
                  <a:pt x="45857" y="84598"/>
                  <a:pt x="35689" y="74512"/>
                  <a:pt x="35689" y="62070"/>
                </a:cubicBezTo>
                <a:cubicBezTo>
                  <a:pt x="35689" y="49629"/>
                  <a:pt x="45857" y="39542"/>
                  <a:pt x="58400" y="39542"/>
                </a:cubicBezTo>
                <a:close/>
                <a:moveTo>
                  <a:pt x="58400" y="21520"/>
                </a:moveTo>
                <a:cubicBezTo>
                  <a:pt x="66955" y="21520"/>
                  <a:pt x="74896" y="24127"/>
                  <a:pt x="81454" y="28592"/>
                </a:cubicBezTo>
                <a:lnTo>
                  <a:pt x="73607" y="36375"/>
                </a:lnTo>
                <a:cubicBezTo>
                  <a:pt x="69191" y="33656"/>
                  <a:pt x="63972" y="32157"/>
                  <a:pt x="58400" y="32157"/>
                </a:cubicBezTo>
                <a:cubicBezTo>
                  <a:pt x="41745" y="32157"/>
                  <a:pt x="28243" y="45550"/>
                  <a:pt x="28243" y="62070"/>
                </a:cubicBezTo>
                <a:cubicBezTo>
                  <a:pt x="28243" y="78591"/>
                  <a:pt x="41745" y="91984"/>
                  <a:pt x="58400" y="91984"/>
                </a:cubicBezTo>
                <a:cubicBezTo>
                  <a:pt x="75055" y="91984"/>
                  <a:pt x="88557" y="78591"/>
                  <a:pt x="88557" y="62070"/>
                </a:cubicBezTo>
                <a:cubicBezTo>
                  <a:pt x="88557" y="56133"/>
                  <a:pt x="86813" y="50599"/>
                  <a:pt x="83753" y="45979"/>
                </a:cubicBezTo>
                <a:lnTo>
                  <a:pt x="91481" y="38314"/>
                </a:lnTo>
                <a:cubicBezTo>
                  <a:pt x="96400" y="44970"/>
                  <a:pt x="99281" y="53186"/>
                  <a:pt x="99281" y="62070"/>
                </a:cubicBezTo>
                <a:cubicBezTo>
                  <a:pt x="99281" y="84466"/>
                  <a:pt x="80978" y="102621"/>
                  <a:pt x="58400" y="102621"/>
                </a:cubicBezTo>
                <a:cubicBezTo>
                  <a:pt x="35823" y="102621"/>
                  <a:pt x="17520" y="84466"/>
                  <a:pt x="17520" y="62070"/>
                </a:cubicBezTo>
                <a:cubicBezTo>
                  <a:pt x="17520" y="39675"/>
                  <a:pt x="35823" y="21520"/>
                  <a:pt x="58400" y="21520"/>
                </a:cubicBezTo>
                <a:close/>
                <a:moveTo>
                  <a:pt x="58400" y="4141"/>
                </a:moveTo>
                <a:cubicBezTo>
                  <a:pt x="70706" y="4141"/>
                  <a:pt x="82124" y="7917"/>
                  <a:pt x="91524" y="14385"/>
                </a:cubicBezTo>
                <a:lnTo>
                  <a:pt x="91775" y="18354"/>
                </a:lnTo>
                <a:lnTo>
                  <a:pt x="86376" y="23709"/>
                </a:lnTo>
                <a:cubicBezTo>
                  <a:pt x="78537" y="18013"/>
                  <a:pt x="68861" y="14679"/>
                  <a:pt x="58400" y="14679"/>
                </a:cubicBezTo>
                <a:cubicBezTo>
                  <a:pt x="32013" y="14679"/>
                  <a:pt x="10623" y="35897"/>
                  <a:pt x="10623" y="62070"/>
                </a:cubicBezTo>
                <a:cubicBezTo>
                  <a:pt x="10623" y="88244"/>
                  <a:pt x="32013" y="109462"/>
                  <a:pt x="58400" y="109462"/>
                </a:cubicBezTo>
                <a:cubicBezTo>
                  <a:pt x="84787" y="109462"/>
                  <a:pt x="106178" y="88244"/>
                  <a:pt x="106178" y="62070"/>
                </a:cubicBezTo>
                <a:cubicBezTo>
                  <a:pt x="106178" y="51295"/>
                  <a:pt x="102553" y="41360"/>
                  <a:pt x="96403" y="33431"/>
                </a:cubicBezTo>
                <a:lnTo>
                  <a:pt x="101234" y="28640"/>
                </a:lnTo>
                <a:lnTo>
                  <a:pt x="106278" y="28953"/>
                </a:lnTo>
                <a:cubicBezTo>
                  <a:pt x="112921" y="38322"/>
                  <a:pt x="116801" y="49747"/>
                  <a:pt x="116801" y="62070"/>
                </a:cubicBezTo>
                <a:cubicBezTo>
                  <a:pt x="116801" y="94064"/>
                  <a:pt x="90654" y="120000"/>
                  <a:pt x="58400" y="120000"/>
                </a:cubicBezTo>
                <a:cubicBezTo>
                  <a:pt x="26146" y="120000"/>
                  <a:pt x="0" y="94064"/>
                  <a:pt x="0" y="62070"/>
                </a:cubicBezTo>
                <a:cubicBezTo>
                  <a:pt x="0" y="30077"/>
                  <a:pt x="26146" y="4141"/>
                  <a:pt x="58400" y="4141"/>
                </a:cubicBezTo>
                <a:close/>
                <a:moveTo>
                  <a:pt x="108805" y="0"/>
                </a:moveTo>
                <a:lnTo>
                  <a:pt x="109465" y="10449"/>
                </a:lnTo>
                <a:lnTo>
                  <a:pt x="120000" y="11103"/>
                </a:lnTo>
                <a:lnTo>
                  <a:pt x="107089" y="23910"/>
                </a:lnTo>
                <a:lnTo>
                  <a:pt x="100443" y="23497"/>
                </a:lnTo>
                <a:lnTo>
                  <a:pt x="64259" y="59389"/>
                </a:lnTo>
                <a:cubicBezTo>
                  <a:pt x="64676" y="60193"/>
                  <a:pt x="64889" y="61107"/>
                  <a:pt x="64889" y="62070"/>
                </a:cubicBezTo>
                <a:cubicBezTo>
                  <a:pt x="64889" y="65625"/>
                  <a:pt x="61984" y="68507"/>
                  <a:pt x="58400" y="68507"/>
                </a:cubicBezTo>
                <a:cubicBezTo>
                  <a:pt x="54816" y="68507"/>
                  <a:pt x="51911" y="65625"/>
                  <a:pt x="51911" y="62070"/>
                </a:cubicBezTo>
                <a:cubicBezTo>
                  <a:pt x="51911" y="58516"/>
                  <a:pt x="54816" y="55634"/>
                  <a:pt x="58400" y="55634"/>
                </a:cubicBezTo>
                <a:lnTo>
                  <a:pt x="59506" y="55855"/>
                </a:lnTo>
                <a:lnTo>
                  <a:pt x="96308" y="19350"/>
                </a:lnTo>
                <a:lnTo>
                  <a:pt x="95895" y="128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819691" y="2722450"/>
            <a:ext cx="325230" cy="2498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194770" y="2689546"/>
            <a:ext cx="348786" cy="3009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439" y="26278"/>
                </a:moveTo>
                <a:cubicBezTo>
                  <a:pt x="22639" y="26278"/>
                  <a:pt x="20370" y="28908"/>
                  <a:pt x="20370" y="32152"/>
                </a:cubicBezTo>
                <a:cubicBezTo>
                  <a:pt x="20370" y="35396"/>
                  <a:pt x="22639" y="38026"/>
                  <a:pt x="25439" y="38026"/>
                </a:cubicBezTo>
                <a:cubicBezTo>
                  <a:pt x="28238" y="38026"/>
                  <a:pt x="30508" y="35396"/>
                  <a:pt x="30508" y="32152"/>
                </a:cubicBezTo>
                <a:cubicBezTo>
                  <a:pt x="30508" y="28908"/>
                  <a:pt x="28238" y="26278"/>
                  <a:pt x="25439" y="26278"/>
                </a:cubicBezTo>
                <a:close/>
                <a:moveTo>
                  <a:pt x="58796" y="12078"/>
                </a:moveTo>
                <a:cubicBezTo>
                  <a:pt x="53039" y="12078"/>
                  <a:pt x="48372" y="17486"/>
                  <a:pt x="48372" y="24157"/>
                </a:cubicBezTo>
                <a:cubicBezTo>
                  <a:pt x="48372" y="30828"/>
                  <a:pt x="53039" y="36236"/>
                  <a:pt x="58796" y="36236"/>
                </a:cubicBezTo>
                <a:cubicBezTo>
                  <a:pt x="64553" y="36236"/>
                  <a:pt x="69220" y="30828"/>
                  <a:pt x="69220" y="24157"/>
                </a:cubicBezTo>
                <a:cubicBezTo>
                  <a:pt x="69220" y="17486"/>
                  <a:pt x="64553" y="12078"/>
                  <a:pt x="58796" y="12078"/>
                </a:cubicBezTo>
                <a:close/>
                <a:moveTo>
                  <a:pt x="58796" y="0"/>
                </a:moveTo>
                <a:cubicBezTo>
                  <a:pt x="70310" y="0"/>
                  <a:pt x="79644" y="10815"/>
                  <a:pt x="79644" y="24157"/>
                </a:cubicBezTo>
                <a:cubicBezTo>
                  <a:pt x="79644" y="33739"/>
                  <a:pt x="74829" y="42019"/>
                  <a:pt x="67818" y="45846"/>
                </a:cubicBezTo>
                <a:lnTo>
                  <a:pt x="82063" y="45846"/>
                </a:lnTo>
                <a:cubicBezTo>
                  <a:pt x="87953" y="45846"/>
                  <a:pt x="92729" y="51379"/>
                  <a:pt x="92729" y="58205"/>
                </a:cubicBezTo>
                <a:lnTo>
                  <a:pt x="92729" y="63301"/>
                </a:lnTo>
                <a:lnTo>
                  <a:pt x="98373" y="63301"/>
                </a:lnTo>
                <a:cubicBezTo>
                  <a:pt x="99719" y="63301"/>
                  <a:pt x="100844" y="64392"/>
                  <a:pt x="101072" y="65867"/>
                </a:cubicBezTo>
                <a:lnTo>
                  <a:pt x="120000" y="47629"/>
                </a:lnTo>
                <a:lnTo>
                  <a:pt x="120000" y="118217"/>
                </a:lnTo>
                <a:lnTo>
                  <a:pt x="101072" y="99978"/>
                </a:lnTo>
                <a:cubicBezTo>
                  <a:pt x="100844" y="101453"/>
                  <a:pt x="99719" y="102544"/>
                  <a:pt x="98373" y="102544"/>
                </a:cubicBezTo>
                <a:lnTo>
                  <a:pt x="92729" y="102544"/>
                </a:lnTo>
                <a:lnTo>
                  <a:pt x="92729" y="107640"/>
                </a:lnTo>
                <a:cubicBezTo>
                  <a:pt x="92729" y="114466"/>
                  <a:pt x="87953" y="120000"/>
                  <a:pt x="82063" y="120000"/>
                </a:cubicBezTo>
                <a:lnTo>
                  <a:pt x="10665" y="120000"/>
                </a:lnTo>
                <a:cubicBezTo>
                  <a:pt x="4775" y="120000"/>
                  <a:pt x="0" y="114466"/>
                  <a:pt x="0" y="107640"/>
                </a:cubicBezTo>
                <a:lnTo>
                  <a:pt x="0" y="58205"/>
                </a:lnTo>
                <a:cubicBezTo>
                  <a:pt x="0" y="51379"/>
                  <a:pt x="4775" y="45846"/>
                  <a:pt x="10665" y="45846"/>
                </a:cubicBezTo>
                <a:lnTo>
                  <a:pt x="20167" y="45846"/>
                </a:lnTo>
                <a:cubicBezTo>
                  <a:pt x="15632" y="43527"/>
                  <a:pt x="12479" y="38266"/>
                  <a:pt x="12479" y="32152"/>
                </a:cubicBezTo>
                <a:cubicBezTo>
                  <a:pt x="12479" y="23858"/>
                  <a:pt x="18281" y="17135"/>
                  <a:pt x="25439" y="17135"/>
                </a:cubicBezTo>
                <a:cubicBezTo>
                  <a:pt x="32597" y="17135"/>
                  <a:pt x="38399" y="23858"/>
                  <a:pt x="38399" y="32152"/>
                </a:cubicBezTo>
                <a:cubicBezTo>
                  <a:pt x="38399" y="38266"/>
                  <a:pt x="35246" y="43527"/>
                  <a:pt x="30711" y="45846"/>
                </a:cubicBezTo>
                <a:lnTo>
                  <a:pt x="49774" y="45846"/>
                </a:lnTo>
                <a:cubicBezTo>
                  <a:pt x="42762" y="42019"/>
                  <a:pt x="37948" y="33739"/>
                  <a:pt x="37948" y="24157"/>
                </a:cubicBezTo>
                <a:cubicBezTo>
                  <a:pt x="37948" y="10815"/>
                  <a:pt x="47282" y="0"/>
                  <a:pt x="587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Shape 245"/>
          <p:cNvGrpSpPr/>
          <p:nvPr/>
        </p:nvGrpSpPr>
        <p:grpSpPr>
          <a:xfrm>
            <a:off x="653129" y="3611958"/>
            <a:ext cx="7793815" cy="1398192"/>
            <a:chOff x="803640" y="3362835"/>
            <a:chExt cx="2059657" cy="1048024"/>
          </a:xfrm>
        </p:grpSpPr>
        <p:sp>
          <p:nvSpPr>
            <p:cNvPr id="246" name="Shape 24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342900" indent="-342900">
                <a:buSzPct val="25000"/>
                <a:buAutoNum type="arabicPeriod"/>
              </a:pP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เพื่อเสริมสร้างผู้เรียนให้มีความ</a:t>
              </a: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สามารถในการคิด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วิเคราะห์ คิดวิจารณญาณ </a:t>
              </a: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และคิดสร้างสรรค์ได้</a:t>
              </a:r>
            </a:p>
            <a:p>
              <a:pPr marL="342900" indent="-342900">
                <a:buSzPct val="25000"/>
                <a:buAutoNum type="arabicPeriod"/>
              </a:pP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เพื่อเสริมสร้างผู้เรียนให้สามารถอภิปราย แลกเปลี่ยน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ความคิดเห็น</a:t>
              </a:r>
              <a:r>
                <a:rPr lang="en-US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และ</a:t>
              </a: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แก้ปัญหาได้</a:t>
              </a:r>
            </a:p>
            <a:p>
              <a:pPr marL="342900" indent="-342900">
                <a:buSzPct val="25000"/>
                <a:buAutoNum type="arabicPeriod"/>
              </a:pP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เพื่อพัฒนาผู้เรียนให้สามารถอ่านออกเสียงทำนองเสนาะได้อย่างถูกต้อง</a:t>
              </a:r>
            </a:p>
            <a:p>
              <a:pPr marL="342900" indent="-342900">
                <a:buSzPct val="25000"/>
                <a:buAutoNum type="arabicPeriod"/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เพื่อเสริมสร้าง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ผู้เรียนให้สามารถ</a:t>
              </a: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เลือกสรรกิจกรรมที่มุ่งพัฒนาทักษะภาษาไทยได้สอดคล้องกับความถนัดของนักเรียน</a:t>
              </a:r>
            </a:p>
            <a:p>
              <a:pPr marL="342900" indent="-342900">
                <a:buSzPct val="25000"/>
                <a:buAutoNum type="arabicPeriod"/>
              </a:pPr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เพื่อเสริมสร้างให้ผู้เรียนเกิดความตระหนักในการอนุรักษ์ความเป็นไทยและภาษาไทย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endParaRPr lang="en-US"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th-TH" sz="1200" b="1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ตัวอย่าง </a:t>
              </a:r>
              <a:endParaRPr lang="en-US"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-18296" y="361950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th-TH" sz="4000" b="1" dirty="0" smtClean="0">
                <a:solidFill>
                  <a:srgbClr val="3F3F3F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4000" b="1" dirty="0">
              <a:solidFill>
                <a:srgbClr val="3F3F3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29" r="4929"/>
          <a:stretch/>
        </p:blipFill>
        <p:spPr>
          <a:xfrm>
            <a:off x="981898" y="1731279"/>
            <a:ext cx="3085597" cy="22818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-65" y="285750"/>
            <a:ext cx="9144000" cy="5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หลักการใช้คำ</a:t>
            </a:r>
            <a:endParaRPr lang="en-US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ubTitle" idx="1"/>
          </p:nvPr>
        </p:nvSpPr>
        <p:spPr>
          <a:xfrm>
            <a:off x="12196" y="819150"/>
            <a:ext cx="9144000" cy="24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สำหรับเขียนวัตถุประสงค์</a:t>
            </a:r>
            <a:endParaRPr lang="en-US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10288"/>
          <a:stretch/>
        </p:blipFill>
        <p:spPr bwMode="auto">
          <a:xfrm>
            <a:off x="990600" y="1733550"/>
            <a:ext cx="305111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7" y="666750"/>
            <a:ext cx="1271588" cy="12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181350"/>
            <a:ext cx="360759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4163"/>
            <a:ext cx="449573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974</Words>
  <Application>Microsoft Office PowerPoint</Application>
  <PresentationFormat>นำเสนอทางหน้าจอ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21" baseType="lpstr">
      <vt:lpstr>Arial</vt:lpstr>
      <vt:lpstr>Angsana New</vt:lpstr>
      <vt:lpstr>CordiaUPC</vt:lpstr>
      <vt:lpstr>TH SarabunPSK</vt:lpstr>
      <vt:lpstr>Times New Roman</vt:lpstr>
      <vt:lpstr>Arial Black</vt:lpstr>
      <vt:lpstr>Calibri</vt:lpstr>
      <vt:lpstr>Contents Slide Master</vt:lpstr>
      <vt:lpstr>การเขียนโครงการ</vt:lpstr>
      <vt:lpstr>ปัญหาของการดำเนินงานตามแผน</vt:lpstr>
      <vt:lpstr>ส่วนประกอบของโครงการ</vt:lpstr>
      <vt:lpstr>หลักการเขียนโครงการ</vt:lpstr>
      <vt:lpstr>หลักการและเหตุผล!!</vt:lpstr>
      <vt:lpstr>หลักการและเหตุผล</vt:lpstr>
      <vt:lpstr>ตัวอย่างหลักการ และเหตุผล</vt:lpstr>
      <vt:lpstr>วัตถุประสงค์</vt:lpstr>
      <vt:lpstr>หลักการใช้คำ</vt:lpstr>
      <vt:lpstr>เป้าหมาย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การเขียนโครงการ</dc:title>
  <dc:creator>JUNE</dc:creator>
  <cp:lastModifiedBy>User</cp:lastModifiedBy>
  <cp:revision>16</cp:revision>
  <dcterms:modified xsi:type="dcterms:W3CDTF">2017-11-30T07:40:42Z</dcterms:modified>
</cp:coreProperties>
</file>